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622" r:id="rId4"/>
    <p:sldId id="624" r:id="rId5"/>
    <p:sldId id="259" r:id="rId6"/>
    <p:sldId id="588" r:id="rId7"/>
    <p:sldId id="292" r:id="rId8"/>
    <p:sldId id="631" r:id="rId9"/>
    <p:sldId id="586" r:id="rId10"/>
    <p:sldId id="629" r:id="rId11"/>
    <p:sldId id="592" r:id="rId12"/>
    <p:sldId id="593" r:id="rId13"/>
    <p:sldId id="632" r:id="rId14"/>
    <p:sldId id="633" r:id="rId15"/>
    <p:sldId id="628" r:id="rId16"/>
    <p:sldId id="630" r:id="rId17"/>
    <p:sldId id="625" r:id="rId18"/>
    <p:sldId id="626" r:id="rId19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49"/>
    <p:restoredTop sz="94809"/>
  </p:normalViewPr>
  <p:slideViewPr>
    <p:cSldViewPr snapToGrid="0">
      <p:cViewPr varScale="1">
        <p:scale>
          <a:sx n="107" d="100"/>
          <a:sy n="107" d="100"/>
        </p:scale>
        <p:origin x="8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3BC896-8E38-7A49-ACD3-D02C33A2DB12}" type="doc">
      <dgm:prSet loTypeId="urn:microsoft.com/office/officeart/2005/8/layout/radial1" loCatId="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da-DK"/>
        </a:p>
      </dgm:t>
    </dgm:pt>
    <dgm:pt modelId="{FC0E018C-C231-2545-B4A6-54C58527F0F5}">
      <dgm:prSet phldrT="[Tekst]" custT="1"/>
      <dgm:spPr>
        <a:solidFill>
          <a:srgbClr val="C00000"/>
        </a:solidFill>
        <a:ln>
          <a:noFill/>
        </a:ln>
      </dgm:spPr>
      <dgm:t>
        <a:bodyPr/>
        <a:lstStyle/>
        <a:p>
          <a:r>
            <a:rPr lang="da-DK" sz="1600" b="1" dirty="0">
              <a:latin typeface="Arial" panose="020B0604020202020204" pitchFamily="34" charset="0"/>
              <a:cs typeface="Arial" panose="020B0604020202020204" pitchFamily="34" charset="0"/>
            </a:rPr>
            <a:t>Ekstra Bladet</a:t>
          </a:r>
        </a:p>
      </dgm:t>
    </dgm:pt>
    <dgm:pt modelId="{0AA522E3-741D-F74B-89A6-AE872E128C77}" type="parTrans" cxnId="{D855E490-B9F8-D947-9D1C-EC3F30B4946B}">
      <dgm:prSet/>
      <dgm:spPr/>
      <dgm:t>
        <a:bodyPr/>
        <a:lstStyle/>
        <a:p>
          <a:endParaRPr lang="da-DK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003C0B5-B0FD-9540-B66F-F7370B5E23FA}" type="sibTrans" cxnId="{D855E490-B9F8-D947-9D1C-EC3F30B4946B}">
      <dgm:prSet/>
      <dgm:spPr/>
      <dgm:t>
        <a:bodyPr/>
        <a:lstStyle/>
        <a:p>
          <a:endParaRPr lang="da-DK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7125F58-3BD6-A746-9156-4A58E6C6DF94}">
      <dgm:prSet phldrT="[Tekst]" custT="1"/>
      <dgm:spPr>
        <a:solidFill>
          <a:srgbClr val="C00000"/>
        </a:solidFill>
        <a:ln>
          <a:noFill/>
        </a:ln>
      </dgm:spPr>
      <dgm:t>
        <a:bodyPr/>
        <a:lstStyle/>
        <a:p>
          <a:pPr algn="ctr"/>
          <a:r>
            <a:rPr lang="da-DK" sz="1200" b="1" dirty="0">
              <a:latin typeface="Arial" panose="020B0604020202020204" pitchFamily="34" charset="0"/>
              <a:cs typeface="Arial" panose="020B0604020202020204" pitchFamily="34" charset="0"/>
            </a:rPr>
            <a:t>DTU </a:t>
          </a:r>
          <a:r>
            <a:rPr lang="da-DK" sz="1200" b="1" dirty="0" err="1">
              <a:latin typeface="Arial" panose="020B0604020202020204" pitchFamily="34" charset="0"/>
              <a:cs typeface="Arial" panose="020B0604020202020204" pitchFamily="34" charset="0"/>
            </a:rPr>
            <a:t>Compute</a:t>
          </a:r>
          <a:endParaRPr lang="da-DK" sz="1200" b="1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algn="ctr"/>
          <a:r>
            <a:rPr lang="da-DK" sz="800" dirty="0">
              <a:latin typeface="Arial" panose="020B0604020202020204" pitchFamily="34" charset="0"/>
              <a:cs typeface="Arial" panose="020B0604020202020204" pitchFamily="34" charset="0"/>
            </a:rPr>
            <a:t>(</a:t>
          </a:r>
          <a:r>
            <a:rPr lang="en-GB" sz="800" b="0" i="0" u="none" dirty="0" err="1">
              <a:latin typeface="Arial" panose="020B0604020202020204" pitchFamily="34" charset="0"/>
              <a:cs typeface="Arial" panose="020B0604020202020204" pitchFamily="34" charset="0"/>
            </a:rPr>
            <a:t>assoc</a:t>
          </a:r>
          <a:r>
            <a:rPr lang="da-DK" sz="800" dirty="0">
              <a:latin typeface="Arial" panose="020B0604020202020204" pitchFamily="34" charset="0"/>
              <a:cs typeface="Arial" panose="020B0604020202020204" pitchFamily="34" charset="0"/>
            </a:rPr>
            <a:t>. prof. Jes Frellsen)</a:t>
          </a:r>
        </a:p>
      </dgm:t>
    </dgm:pt>
    <dgm:pt modelId="{054D0A34-17F9-8049-A059-FB00FA147215}" type="parTrans" cxnId="{3DB138C7-CF57-DA43-8BFD-3CD34F3E3DED}">
      <dgm:prSet custT="1">
        <dgm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dgm:style>
      </dgm:prSet>
      <dgm:spPr>
        <a:ln/>
      </dgm:spPr>
      <dgm:t>
        <a:bodyPr/>
        <a:lstStyle/>
        <a:p>
          <a:endParaRPr lang="da-DK" sz="5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46AE2D8-059F-5C4F-AE8F-065D7656228C}" type="sibTrans" cxnId="{3DB138C7-CF57-DA43-8BFD-3CD34F3E3DED}">
      <dgm:prSet/>
      <dgm:spPr/>
      <dgm:t>
        <a:bodyPr/>
        <a:lstStyle/>
        <a:p>
          <a:endParaRPr lang="da-DK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0017C1E-5BEB-A04C-A45E-CFA744AB81C5}">
      <dgm:prSet phldrT="[Tekst]" custT="1"/>
      <dgm:spPr>
        <a:solidFill>
          <a:srgbClr val="C00000"/>
        </a:solidFill>
        <a:ln>
          <a:noFill/>
        </a:ln>
      </dgm:spPr>
      <dgm:t>
        <a:bodyPr/>
        <a:lstStyle/>
        <a:p>
          <a:r>
            <a:rPr lang="da-DK" sz="1200" b="1" dirty="0">
              <a:latin typeface="Arial" panose="020B0604020202020204" pitchFamily="34" charset="0"/>
              <a:cs typeface="Arial" panose="020B0604020202020204" pitchFamily="34" charset="0"/>
            </a:rPr>
            <a:t>Computer Science at UCPH</a:t>
          </a:r>
        </a:p>
        <a:p>
          <a:r>
            <a:rPr lang="da-DK" sz="800" dirty="0">
              <a:latin typeface="Arial" panose="020B0604020202020204" pitchFamily="34" charset="0"/>
              <a:cs typeface="Arial" panose="020B0604020202020204" pitchFamily="34" charset="0"/>
            </a:rPr>
            <a:t>(prof. Anders Søgaard)</a:t>
          </a:r>
        </a:p>
      </dgm:t>
    </dgm:pt>
    <dgm:pt modelId="{62FFAA78-C651-8043-AA40-9565874FDA01}" type="parTrans" cxnId="{C6BF1300-6BF0-C14F-B533-2FD633C3AC49}">
      <dgm:prSet custT="1">
        <dgm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dgm:style>
      </dgm:prSet>
      <dgm:spPr>
        <a:ln/>
      </dgm:spPr>
      <dgm:t>
        <a:bodyPr/>
        <a:lstStyle/>
        <a:p>
          <a:endParaRPr lang="da-DK" sz="5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AF0F761-471C-4841-9CE7-6FC330A06857}" type="sibTrans" cxnId="{C6BF1300-6BF0-C14F-B533-2FD633C3AC49}">
      <dgm:prSet/>
      <dgm:spPr/>
      <dgm:t>
        <a:bodyPr/>
        <a:lstStyle/>
        <a:p>
          <a:endParaRPr lang="da-DK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0D1BBE7-E213-0249-9087-9E804208A85A}">
      <dgm:prSet phldrT="[Tekst]" custT="1"/>
      <dgm:spPr>
        <a:solidFill>
          <a:srgbClr val="C00000"/>
        </a:solidFill>
        <a:ln>
          <a:noFill/>
        </a:ln>
      </dgm:spPr>
      <dgm:t>
        <a:bodyPr/>
        <a:lstStyle/>
        <a:p>
          <a:r>
            <a:rPr lang="da-DK" sz="1200" b="1" dirty="0">
              <a:latin typeface="Arial" panose="020B0604020202020204" pitchFamily="34" charset="0"/>
              <a:cs typeface="Arial" panose="020B0604020202020204" pitchFamily="34" charset="0"/>
            </a:rPr>
            <a:t>MSC at CBS</a:t>
          </a:r>
        </a:p>
        <a:p>
          <a:r>
            <a:rPr lang="da-DK" sz="800" dirty="0">
              <a:latin typeface="Arial" panose="020B0604020202020204" pitchFamily="34" charset="0"/>
              <a:cs typeface="Arial" panose="020B0604020202020204" pitchFamily="34" charset="0"/>
            </a:rPr>
            <a:t>(prof. Mikkel Flyverbom)</a:t>
          </a:r>
        </a:p>
      </dgm:t>
    </dgm:pt>
    <dgm:pt modelId="{9AD63048-BD5E-E241-B91E-9351E82B882D}" type="parTrans" cxnId="{BF1754E7-034B-4C43-A3B3-56B18D524D62}">
      <dgm:prSet custT="1">
        <dgm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dgm:style>
      </dgm:prSet>
      <dgm:spPr>
        <a:ln/>
      </dgm:spPr>
      <dgm:t>
        <a:bodyPr/>
        <a:lstStyle/>
        <a:p>
          <a:endParaRPr lang="da-DK" sz="5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B8A30C7-F177-B94A-9887-F36A41C35395}" type="sibTrans" cxnId="{BF1754E7-034B-4C43-A3B3-56B18D524D62}">
      <dgm:prSet/>
      <dgm:spPr/>
      <dgm:t>
        <a:bodyPr/>
        <a:lstStyle/>
        <a:p>
          <a:endParaRPr lang="da-DK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CD9CF74-71C5-954E-B327-27DAFCA41D10}">
      <dgm:prSet phldrT="[Tekst]" custT="1"/>
      <dgm:spPr>
        <a:solidFill>
          <a:srgbClr val="C00000"/>
        </a:solidFill>
        <a:ln>
          <a:noFill/>
        </a:ln>
      </dgm:spPr>
      <dgm:t>
        <a:bodyPr/>
        <a:lstStyle/>
        <a:p>
          <a:r>
            <a:rPr lang="da-DK" sz="1200" b="1" dirty="0">
              <a:latin typeface="Arial" panose="020B0604020202020204" pitchFamily="34" charset="0"/>
              <a:cs typeface="Arial" panose="020B0604020202020204" pitchFamily="34" charset="0"/>
            </a:rPr>
            <a:t>Media and </a:t>
          </a:r>
          <a:r>
            <a:rPr lang="da-DK" sz="1200" b="1" dirty="0" err="1">
              <a:latin typeface="Arial" panose="020B0604020202020204" pitchFamily="34" charset="0"/>
              <a:cs typeface="Arial" panose="020B0604020202020204" pitchFamily="34" charset="0"/>
            </a:rPr>
            <a:t>Communi-cation</a:t>
          </a:r>
          <a:r>
            <a:rPr lang="da-DK" sz="1200" b="1" dirty="0">
              <a:latin typeface="Arial" panose="020B0604020202020204" pitchFamily="34" charset="0"/>
              <a:cs typeface="Arial" panose="020B0604020202020204" pitchFamily="34" charset="0"/>
            </a:rPr>
            <a:t> at UCPH</a:t>
          </a:r>
        </a:p>
        <a:p>
          <a:r>
            <a:rPr lang="da-DK" sz="800" dirty="0">
              <a:latin typeface="Arial" panose="020B0604020202020204" pitchFamily="34" charset="0"/>
              <a:cs typeface="Arial" panose="020B0604020202020204" pitchFamily="34" charset="0"/>
            </a:rPr>
            <a:t>(</a:t>
          </a:r>
          <a:r>
            <a:rPr lang="da-DK" sz="800" dirty="0" err="1">
              <a:latin typeface="Arial" panose="020B0604020202020204" pitchFamily="34" charset="0"/>
              <a:cs typeface="Arial" panose="020B0604020202020204" pitchFamily="34" charset="0"/>
            </a:rPr>
            <a:t>assoc</a:t>
          </a:r>
          <a:r>
            <a:rPr lang="da-DK" sz="800" dirty="0">
              <a:latin typeface="Arial" panose="020B0604020202020204" pitchFamily="34" charset="0"/>
              <a:cs typeface="Arial" panose="020B0604020202020204" pitchFamily="34" charset="0"/>
            </a:rPr>
            <a:t>. prof. Stine Lomborg)</a:t>
          </a:r>
        </a:p>
      </dgm:t>
    </dgm:pt>
    <dgm:pt modelId="{8CF58131-E9BD-5E40-9F08-D2CF8796D924}" type="parTrans" cxnId="{59813031-47D0-3546-8F16-FACF513E1BA9}">
      <dgm:prSet custT="1">
        <dgm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dgm:style>
      </dgm:prSet>
      <dgm:spPr>
        <a:ln/>
      </dgm:spPr>
      <dgm:t>
        <a:bodyPr/>
        <a:lstStyle/>
        <a:p>
          <a:endParaRPr lang="da-DK" sz="5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4FA6529-03A1-084F-9300-FD48A735F403}" type="sibTrans" cxnId="{59813031-47D0-3546-8F16-FACF513E1BA9}">
      <dgm:prSet/>
      <dgm:spPr/>
      <dgm:t>
        <a:bodyPr/>
        <a:lstStyle/>
        <a:p>
          <a:endParaRPr lang="da-DK" sz="18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2BBD4FA-42CF-2B42-9EE4-FF0999FEC2AC}" type="pres">
      <dgm:prSet presAssocID="{463BC896-8E38-7A49-ACD3-D02C33A2DB1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7225D67-FE1D-7E4E-B1EC-4948B6239121}" type="pres">
      <dgm:prSet presAssocID="{FC0E018C-C231-2545-B4A6-54C58527F0F5}" presName="centerShape" presStyleLbl="node0" presStyleIdx="0" presStyleCnt="1"/>
      <dgm:spPr/>
    </dgm:pt>
    <dgm:pt modelId="{8315CA46-524C-8C4F-8BD5-9B6596ABEB87}" type="pres">
      <dgm:prSet presAssocID="{054D0A34-17F9-8049-A059-FB00FA147215}" presName="Name9" presStyleLbl="parChTrans1D2" presStyleIdx="0" presStyleCnt="4"/>
      <dgm:spPr/>
    </dgm:pt>
    <dgm:pt modelId="{324562A1-1EEB-C649-B0D0-271829BF765C}" type="pres">
      <dgm:prSet presAssocID="{054D0A34-17F9-8049-A059-FB00FA147215}" presName="connTx" presStyleLbl="parChTrans1D2" presStyleIdx="0" presStyleCnt="4"/>
      <dgm:spPr/>
    </dgm:pt>
    <dgm:pt modelId="{E95D76C6-02F9-224F-A875-94661EA54B6A}" type="pres">
      <dgm:prSet presAssocID="{D7125F58-3BD6-A746-9156-4A58E6C6DF94}" presName="node" presStyleLbl="node1" presStyleIdx="0" presStyleCnt="4">
        <dgm:presLayoutVars>
          <dgm:bulletEnabled val="1"/>
        </dgm:presLayoutVars>
      </dgm:prSet>
      <dgm:spPr/>
    </dgm:pt>
    <dgm:pt modelId="{9BEB71A9-060E-534D-980C-903136991545}" type="pres">
      <dgm:prSet presAssocID="{62FFAA78-C651-8043-AA40-9565874FDA01}" presName="Name9" presStyleLbl="parChTrans1D2" presStyleIdx="1" presStyleCnt="4"/>
      <dgm:spPr/>
    </dgm:pt>
    <dgm:pt modelId="{93071C4F-6FDC-114F-89C9-28705180A8F1}" type="pres">
      <dgm:prSet presAssocID="{62FFAA78-C651-8043-AA40-9565874FDA01}" presName="connTx" presStyleLbl="parChTrans1D2" presStyleIdx="1" presStyleCnt="4"/>
      <dgm:spPr/>
    </dgm:pt>
    <dgm:pt modelId="{31B6FA3C-740E-A14B-BD4B-F9F9B59475A0}" type="pres">
      <dgm:prSet presAssocID="{30017C1E-5BEB-A04C-A45E-CFA744AB81C5}" presName="node" presStyleLbl="node1" presStyleIdx="1" presStyleCnt="4">
        <dgm:presLayoutVars>
          <dgm:bulletEnabled val="1"/>
        </dgm:presLayoutVars>
      </dgm:prSet>
      <dgm:spPr/>
    </dgm:pt>
    <dgm:pt modelId="{AE58AD05-C61A-A84D-AC52-DC673932FD2F}" type="pres">
      <dgm:prSet presAssocID="{9AD63048-BD5E-E241-B91E-9351E82B882D}" presName="Name9" presStyleLbl="parChTrans1D2" presStyleIdx="2" presStyleCnt="4"/>
      <dgm:spPr/>
    </dgm:pt>
    <dgm:pt modelId="{ED6BF53B-6017-FC49-A2B0-7BEBF4E7EA95}" type="pres">
      <dgm:prSet presAssocID="{9AD63048-BD5E-E241-B91E-9351E82B882D}" presName="connTx" presStyleLbl="parChTrans1D2" presStyleIdx="2" presStyleCnt="4"/>
      <dgm:spPr/>
    </dgm:pt>
    <dgm:pt modelId="{74C69CEC-2D9C-E44D-9625-DF508FAF514C}" type="pres">
      <dgm:prSet presAssocID="{70D1BBE7-E213-0249-9087-9E804208A85A}" presName="node" presStyleLbl="node1" presStyleIdx="2" presStyleCnt="4">
        <dgm:presLayoutVars>
          <dgm:bulletEnabled val="1"/>
        </dgm:presLayoutVars>
      </dgm:prSet>
      <dgm:spPr/>
    </dgm:pt>
    <dgm:pt modelId="{001561D7-F724-1049-91F5-79DD86DC7386}" type="pres">
      <dgm:prSet presAssocID="{8CF58131-E9BD-5E40-9F08-D2CF8796D924}" presName="Name9" presStyleLbl="parChTrans1D2" presStyleIdx="3" presStyleCnt="4"/>
      <dgm:spPr/>
    </dgm:pt>
    <dgm:pt modelId="{64E0D347-4698-514C-8D45-4C86B1888A4F}" type="pres">
      <dgm:prSet presAssocID="{8CF58131-E9BD-5E40-9F08-D2CF8796D924}" presName="connTx" presStyleLbl="parChTrans1D2" presStyleIdx="3" presStyleCnt="4"/>
      <dgm:spPr/>
    </dgm:pt>
    <dgm:pt modelId="{CFD1E4E1-3877-B04E-A1D0-D62587E599B0}" type="pres">
      <dgm:prSet presAssocID="{CCD9CF74-71C5-954E-B327-27DAFCA41D10}" presName="node" presStyleLbl="node1" presStyleIdx="3" presStyleCnt="4">
        <dgm:presLayoutVars>
          <dgm:bulletEnabled val="1"/>
        </dgm:presLayoutVars>
      </dgm:prSet>
      <dgm:spPr/>
    </dgm:pt>
  </dgm:ptLst>
  <dgm:cxnLst>
    <dgm:cxn modelId="{C6BF1300-6BF0-C14F-B533-2FD633C3AC49}" srcId="{FC0E018C-C231-2545-B4A6-54C58527F0F5}" destId="{30017C1E-5BEB-A04C-A45E-CFA744AB81C5}" srcOrd="1" destOrd="0" parTransId="{62FFAA78-C651-8043-AA40-9565874FDA01}" sibTransId="{5AF0F761-471C-4841-9CE7-6FC330A06857}"/>
    <dgm:cxn modelId="{D092861E-01CB-D546-AC73-69CFF5F10E81}" type="presOf" srcId="{8CF58131-E9BD-5E40-9F08-D2CF8796D924}" destId="{64E0D347-4698-514C-8D45-4C86B1888A4F}" srcOrd="1" destOrd="0" presId="urn:microsoft.com/office/officeart/2005/8/layout/radial1"/>
    <dgm:cxn modelId="{3A5C172C-725B-D04C-AD29-A28057625D27}" type="presOf" srcId="{8CF58131-E9BD-5E40-9F08-D2CF8796D924}" destId="{001561D7-F724-1049-91F5-79DD86DC7386}" srcOrd="0" destOrd="0" presId="urn:microsoft.com/office/officeart/2005/8/layout/radial1"/>
    <dgm:cxn modelId="{5C0F112D-A05E-DF43-A650-83E30E814993}" type="presOf" srcId="{62FFAA78-C651-8043-AA40-9565874FDA01}" destId="{9BEB71A9-060E-534D-980C-903136991545}" srcOrd="0" destOrd="0" presId="urn:microsoft.com/office/officeart/2005/8/layout/radial1"/>
    <dgm:cxn modelId="{59813031-47D0-3546-8F16-FACF513E1BA9}" srcId="{FC0E018C-C231-2545-B4A6-54C58527F0F5}" destId="{CCD9CF74-71C5-954E-B327-27DAFCA41D10}" srcOrd="3" destOrd="0" parTransId="{8CF58131-E9BD-5E40-9F08-D2CF8796D924}" sibTransId="{C4FA6529-03A1-084F-9300-FD48A735F403}"/>
    <dgm:cxn modelId="{685D0265-9DE2-0B40-BFAF-FDDFA9E5F9C2}" type="presOf" srcId="{30017C1E-5BEB-A04C-A45E-CFA744AB81C5}" destId="{31B6FA3C-740E-A14B-BD4B-F9F9B59475A0}" srcOrd="0" destOrd="0" presId="urn:microsoft.com/office/officeart/2005/8/layout/radial1"/>
    <dgm:cxn modelId="{CDA80B8E-B86D-0E45-9F1D-6D79DE868EBB}" type="presOf" srcId="{054D0A34-17F9-8049-A059-FB00FA147215}" destId="{324562A1-1EEB-C649-B0D0-271829BF765C}" srcOrd="1" destOrd="0" presId="urn:microsoft.com/office/officeart/2005/8/layout/radial1"/>
    <dgm:cxn modelId="{D855E490-B9F8-D947-9D1C-EC3F30B4946B}" srcId="{463BC896-8E38-7A49-ACD3-D02C33A2DB12}" destId="{FC0E018C-C231-2545-B4A6-54C58527F0F5}" srcOrd="0" destOrd="0" parTransId="{0AA522E3-741D-F74B-89A6-AE872E128C77}" sibTransId="{6003C0B5-B0FD-9540-B66F-F7370B5E23FA}"/>
    <dgm:cxn modelId="{B76E4595-F44B-7D40-8848-238A5A156205}" type="presOf" srcId="{70D1BBE7-E213-0249-9087-9E804208A85A}" destId="{74C69CEC-2D9C-E44D-9625-DF508FAF514C}" srcOrd="0" destOrd="0" presId="urn:microsoft.com/office/officeart/2005/8/layout/radial1"/>
    <dgm:cxn modelId="{3E144F9E-9E27-AC47-9866-5F9271AAE149}" type="presOf" srcId="{463BC896-8E38-7A49-ACD3-D02C33A2DB12}" destId="{92BBD4FA-42CF-2B42-9EE4-FF0999FEC2AC}" srcOrd="0" destOrd="0" presId="urn:microsoft.com/office/officeart/2005/8/layout/radial1"/>
    <dgm:cxn modelId="{29EE00AC-B69E-A643-92F6-AD6028D1CEE7}" type="presOf" srcId="{62FFAA78-C651-8043-AA40-9565874FDA01}" destId="{93071C4F-6FDC-114F-89C9-28705180A8F1}" srcOrd="1" destOrd="0" presId="urn:microsoft.com/office/officeart/2005/8/layout/radial1"/>
    <dgm:cxn modelId="{14C134B7-5152-7C4A-94FE-28E7A5D169DD}" type="presOf" srcId="{054D0A34-17F9-8049-A059-FB00FA147215}" destId="{8315CA46-524C-8C4F-8BD5-9B6596ABEB87}" srcOrd="0" destOrd="0" presId="urn:microsoft.com/office/officeart/2005/8/layout/radial1"/>
    <dgm:cxn modelId="{3DB138C7-CF57-DA43-8BFD-3CD34F3E3DED}" srcId="{FC0E018C-C231-2545-B4A6-54C58527F0F5}" destId="{D7125F58-3BD6-A746-9156-4A58E6C6DF94}" srcOrd="0" destOrd="0" parTransId="{054D0A34-17F9-8049-A059-FB00FA147215}" sibTransId="{446AE2D8-059F-5C4F-AE8F-065D7656228C}"/>
    <dgm:cxn modelId="{F0CC4ACC-7ED3-DA49-BE49-5FBEEE001591}" type="presOf" srcId="{FC0E018C-C231-2545-B4A6-54C58527F0F5}" destId="{D7225D67-FE1D-7E4E-B1EC-4948B6239121}" srcOrd="0" destOrd="0" presId="urn:microsoft.com/office/officeart/2005/8/layout/radial1"/>
    <dgm:cxn modelId="{B676D1D0-23B6-664A-BC01-365CA17C4DB2}" type="presOf" srcId="{9AD63048-BD5E-E241-B91E-9351E82B882D}" destId="{AE58AD05-C61A-A84D-AC52-DC673932FD2F}" srcOrd="0" destOrd="0" presId="urn:microsoft.com/office/officeart/2005/8/layout/radial1"/>
    <dgm:cxn modelId="{3E497BD3-41F6-4C46-B25D-C1C4D43F7A73}" type="presOf" srcId="{9AD63048-BD5E-E241-B91E-9351E82B882D}" destId="{ED6BF53B-6017-FC49-A2B0-7BEBF4E7EA95}" srcOrd="1" destOrd="0" presId="urn:microsoft.com/office/officeart/2005/8/layout/radial1"/>
    <dgm:cxn modelId="{BF1754E7-034B-4C43-A3B3-56B18D524D62}" srcId="{FC0E018C-C231-2545-B4A6-54C58527F0F5}" destId="{70D1BBE7-E213-0249-9087-9E804208A85A}" srcOrd="2" destOrd="0" parTransId="{9AD63048-BD5E-E241-B91E-9351E82B882D}" sibTransId="{9B8A30C7-F177-B94A-9887-F36A41C35395}"/>
    <dgm:cxn modelId="{4B7646F0-DF62-1D43-BC41-777C52A8B232}" type="presOf" srcId="{CCD9CF74-71C5-954E-B327-27DAFCA41D10}" destId="{CFD1E4E1-3877-B04E-A1D0-D62587E599B0}" srcOrd="0" destOrd="0" presId="urn:microsoft.com/office/officeart/2005/8/layout/radial1"/>
    <dgm:cxn modelId="{DA2B9AFB-A71C-8C4E-8106-B1A9A118CBA6}" type="presOf" srcId="{D7125F58-3BD6-A746-9156-4A58E6C6DF94}" destId="{E95D76C6-02F9-224F-A875-94661EA54B6A}" srcOrd="0" destOrd="0" presId="urn:microsoft.com/office/officeart/2005/8/layout/radial1"/>
    <dgm:cxn modelId="{3F0DBAAE-6162-7C48-94F7-C2404A8C7148}" type="presParOf" srcId="{92BBD4FA-42CF-2B42-9EE4-FF0999FEC2AC}" destId="{D7225D67-FE1D-7E4E-B1EC-4948B6239121}" srcOrd="0" destOrd="0" presId="urn:microsoft.com/office/officeart/2005/8/layout/radial1"/>
    <dgm:cxn modelId="{EB217EED-66C5-544D-A90C-27EE5D1BE907}" type="presParOf" srcId="{92BBD4FA-42CF-2B42-9EE4-FF0999FEC2AC}" destId="{8315CA46-524C-8C4F-8BD5-9B6596ABEB87}" srcOrd="1" destOrd="0" presId="urn:microsoft.com/office/officeart/2005/8/layout/radial1"/>
    <dgm:cxn modelId="{2A454087-C5CB-8643-BECE-AD6D6C30D74E}" type="presParOf" srcId="{8315CA46-524C-8C4F-8BD5-9B6596ABEB87}" destId="{324562A1-1EEB-C649-B0D0-271829BF765C}" srcOrd="0" destOrd="0" presId="urn:microsoft.com/office/officeart/2005/8/layout/radial1"/>
    <dgm:cxn modelId="{94C0E153-D1AB-D141-BB76-B94809403BE0}" type="presParOf" srcId="{92BBD4FA-42CF-2B42-9EE4-FF0999FEC2AC}" destId="{E95D76C6-02F9-224F-A875-94661EA54B6A}" srcOrd="2" destOrd="0" presId="urn:microsoft.com/office/officeart/2005/8/layout/radial1"/>
    <dgm:cxn modelId="{3D28705C-7D7B-EA4F-A5A6-F1DD0AF307C2}" type="presParOf" srcId="{92BBD4FA-42CF-2B42-9EE4-FF0999FEC2AC}" destId="{9BEB71A9-060E-534D-980C-903136991545}" srcOrd="3" destOrd="0" presId="urn:microsoft.com/office/officeart/2005/8/layout/radial1"/>
    <dgm:cxn modelId="{93ED8555-08B6-114E-8211-D5D0891D2F69}" type="presParOf" srcId="{9BEB71A9-060E-534D-980C-903136991545}" destId="{93071C4F-6FDC-114F-89C9-28705180A8F1}" srcOrd="0" destOrd="0" presId="urn:microsoft.com/office/officeart/2005/8/layout/radial1"/>
    <dgm:cxn modelId="{0F465F18-6091-5C42-8398-D3115653A292}" type="presParOf" srcId="{92BBD4FA-42CF-2B42-9EE4-FF0999FEC2AC}" destId="{31B6FA3C-740E-A14B-BD4B-F9F9B59475A0}" srcOrd="4" destOrd="0" presId="urn:microsoft.com/office/officeart/2005/8/layout/radial1"/>
    <dgm:cxn modelId="{5045E0DC-C28A-DF46-8CD3-F23536BD26F6}" type="presParOf" srcId="{92BBD4FA-42CF-2B42-9EE4-FF0999FEC2AC}" destId="{AE58AD05-C61A-A84D-AC52-DC673932FD2F}" srcOrd="5" destOrd="0" presId="urn:microsoft.com/office/officeart/2005/8/layout/radial1"/>
    <dgm:cxn modelId="{B19C469C-60C2-E040-A2EA-2C96A4A2E8C3}" type="presParOf" srcId="{AE58AD05-C61A-A84D-AC52-DC673932FD2F}" destId="{ED6BF53B-6017-FC49-A2B0-7BEBF4E7EA95}" srcOrd="0" destOrd="0" presId="urn:microsoft.com/office/officeart/2005/8/layout/radial1"/>
    <dgm:cxn modelId="{3EA4ABB5-E709-924A-A4A0-414210CE7D89}" type="presParOf" srcId="{92BBD4FA-42CF-2B42-9EE4-FF0999FEC2AC}" destId="{74C69CEC-2D9C-E44D-9625-DF508FAF514C}" srcOrd="6" destOrd="0" presId="urn:microsoft.com/office/officeart/2005/8/layout/radial1"/>
    <dgm:cxn modelId="{E2A50E05-A619-F046-B79F-1BDBB9AE1DE9}" type="presParOf" srcId="{92BBD4FA-42CF-2B42-9EE4-FF0999FEC2AC}" destId="{001561D7-F724-1049-91F5-79DD86DC7386}" srcOrd="7" destOrd="0" presId="urn:microsoft.com/office/officeart/2005/8/layout/radial1"/>
    <dgm:cxn modelId="{9B817923-40AA-E745-B35C-1AD0000D8019}" type="presParOf" srcId="{001561D7-F724-1049-91F5-79DD86DC7386}" destId="{64E0D347-4698-514C-8D45-4C86B1888A4F}" srcOrd="0" destOrd="0" presId="urn:microsoft.com/office/officeart/2005/8/layout/radial1"/>
    <dgm:cxn modelId="{8BCAFFB5-A1EC-D14B-8762-369E12C63520}" type="presParOf" srcId="{92BBD4FA-42CF-2B42-9EE4-FF0999FEC2AC}" destId="{CFD1E4E1-3877-B04E-A1D0-D62587E599B0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B1BC337-52C2-4DAB-BD3B-15626775E4F7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CB19EA5-8AB9-486C-BC18-072DA9024290}">
      <dgm:prSet/>
      <dgm:spPr/>
      <dgm:t>
        <a:bodyPr/>
        <a:lstStyle/>
        <a:p>
          <a:r>
            <a:rPr lang="en-GB" dirty="0"/>
            <a:t>New news articles are posted continuously and expires fast</a:t>
          </a:r>
          <a:endParaRPr lang="en-US" dirty="0"/>
        </a:p>
      </dgm:t>
    </dgm:pt>
    <dgm:pt modelId="{00C54F68-2BB6-4E60-B482-08BD2C46C908}" type="parTrans" cxnId="{96DC77A6-E2C6-483E-BCA9-3AD745DD495C}">
      <dgm:prSet/>
      <dgm:spPr/>
      <dgm:t>
        <a:bodyPr/>
        <a:lstStyle/>
        <a:p>
          <a:endParaRPr lang="en-US"/>
        </a:p>
      </dgm:t>
    </dgm:pt>
    <dgm:pt modelId="{E3822651-9D8C-43CC-9736-BB6A21F9A75F}" type="sibTrans" cxnId="{96DC77A6-E2C6-483E-BCA9-3AD745DD495C}">
      <dgm:prSet/>
      <dgm:spPr/>
      <dgm:t>
        <a:bodyPr/>
        <a:lstStyle/>
        <a:p>
          <a:endParaRPr lang="en-US"/>
        </a:p>
      </dgm:t>
    </dgm:pt>
    <dgm:pt modelId="{BBB9C641-E143-4A06-AAAA-E3A1C04E7951}">
      <dgm:prSet/>
      <dgm:spPr/>
      <dgm:t>
        <a:bodyPr/>
        <a:lstStyle/>
        <a:p>
          <a:r>
            <a:rPr lang="en-GB" dirty="0"/>
            <a:t>Severe cold-start problem (e.g. Ekstra Bladet publish up to 350 articles daily)</a:t>
          </a:r>
          <a:endParaRPr lang="en-US" dirty="0"/>
        </a:p>
      </dgm:t>
    </dgm:pt>
    <dgm:pt modelId="{0D4453C2-6A56-4650-814E-4F70EF7DFDA2}" type="parTrans" cxnId="{430058E1-6747-4FB7-BE8B-F5F6EAF861DC}">
      <dgm:prSet/>
      <dgm:spPr/>
      <dgm:t>
        <a:bodyPr/>
        <a:lstStyle/>
        <a:p>
          <a:endParaRPr lang="en-US"/>
        </a:p>
      </dgm:t>
    </dgm:pt>
    <dgm:pt modelId="{BEDF906A-AFFD-42E4-B1D1-7EEFA3BB7F40}" type="sibTrans" cxnId="{430058E1-6747-4FB7-BE8B-F5F6EAF861DC}">
      <dgm:prSet/>
      <dgm:spPr/>
      <dgm:t>
        <a:bodyPr/>
        <a:lstStyle/>
        <a:p>
          <a:endParaRPr lang="en-US"/>
        </a:p>
      </dgm:t>
    </dgm:pt>
    <dgm:pt modelId="{5224FDDC-A927-4D2C-8DD7-FA945DE4D3B9}">
      <dgm:prSet/>
      <dgm:spPr/>
      <dgm:t>
        <a:bodyPr/>
        <a:lstStyle/>
        <a:p>
          <a:r>
            <a:rPr lang="en-GB" dirty="0"/>
            <a:t>User preferences and indirect and (might) change with the news agenda</a:t>
          </a:r>
          <a:endParaRPr lang="en-US" dirty="0"/>
        </a:p>
      </dgm:t>
    </dgm:pt>
    <dgm:pt modelId="{EC3BE874-AC71-4805-8B66-92F561D6DD4D}" type="parTrans" cxnId="{2D066BD2-CB01-48FE-A291-5A2EF3F90DFE}">
      <dgm:prSet/>
      <dgm:spPr/>
      <dgm:t>
        <a:bodyPr/>
        <a:lstStyle/>
        <a:p>
          <a:endParaRPr lang="en-US"/>
        </a:p>
      </dgm:t>
    </dgm:pt>
    <dgm:pt modelId="{11278BFA-0FEA-40F3-8A71-A6289787C994}" type="sibTrans" cxnId="{2D066BD2-CB01-48FE-A291-5A2EF3F90DFE}">
      <dgm:prSet/>
      <dgm:spPr/>
      <dgm:t>
        <a:bodyPr/>
        <a:lstStyle/>
        <a:p>
          <a:endParaRPr lang="en-US"/>
        </a:p>
      </dgm:t>
    </dgm:pt>
    <dgm:pt modelId="{2E9CD5CD-F578-4D73-8503-29BF1AE01530}">
      <dgm:prSet/>
      <dgm:spPr/>
      <dgm:t>
        <a:bodyPr/>
        <a:lstStyle/>
        <a:p>
          <a:r>
            <a:rPr lang="en-GB"/>
            <a:t>News articles contain rich textual information such as title and body</a:t>
          </a:r>
          <a:endParaRPr lang="en-US"/>
        </a:p>
      </dgm:t>
    </dgm:pt>
    <dgm:pt modelId="{3B638A8F-6739-4B26-B967-2FC7373E28E6}" type="parTrans" cxnId="{5E77D38A-2831-4340-8625-405FABE33944}">
      <dgm:prSet/>
      <dgm:spPr/>
      <dgm:t>
        <a:bodyPr/>
        <a:lstStyle/>
        <a:p>
          <a:endParaRPr lang="en-US"/>
        </a:p>
      </dgm:t>
    </dgm:pt>
    <dgm:pt modelId="{A28D9948-8566-45DC-9A42-4048F0EFEBC5}" type="sibTrans" cxnId="{5E77D38A-2831-4340-8625-405FABE33944}">
      <dgm:prSet/>
      <dgm:spPr/>
      <dgm:t>
        <a:bodyPr/>
        <a:lstStyle/>
        <a:p>
          <a:endParaRPr lang="en-US"/>
        </a:p>
      </dgm:t>
    </dgm:pt>
    <dgm:pt modelId="{835A5D02-79BB-481D-822F-4390501413C8}">
      <dgm:prSet/>
      <dgm:spPr/>
      <dgm:t>
        <a:bodyPr/>
        <a:lstStyle/>
        <a:p>
          <a:r>
            <a:rPr lang="en-GB" dirty="0"/>
            <a:t> Requires extensive pre-processing (IDs not appropriate), e.g., NLP techniques</a:t>
          </a:r>
          <a:endParaRPr lang="en-US" dirty="0"/>
        </a:p>
      </dgm:t>
    </dgm:pt>
    <dgm:pt modelId="{E1F2FA3A-DA82-48A3-82A7-C0E216AEBDAE}" type="parTrans" cxnId="{13D95334-8F37-40C9-86AC-6044BF80B7B1}">
      <dgm:prSet/>
      <dgm:spPr/>
      <dgm:t>
        <a:bodyPr/>
        <a:lstStyle/>
        <a:p>
          <a:endParaRPr lang="en-US"/>
        </a:p>
      </dgm:t>
    </dgm:pt>
    <dgm:pt modelId="{8071856B-0B07-4350-AE37-54BC4D485470}" type="sibTrans" cxnId="{13D95334-8F37-40C9-86AC-6044BF80B7B1}">
      <dgm:prSet/>
      <dgm:spPr/>
      <dgm:t>
        <a:bodyPr/>
        <a:lstStyle/>
        <a:p>
          <a:endParaRPr lang="en-US"/>
        </a:p>
      </dgm:t>
    </dgm:pt>
    <dgm:pt modelId="{9EEC8550-743B-4305-B5BB-D02DBF89C6DE}">
      <dgm:prSet/>
      <dgm:spPr/>
      <dgm:t>
        <a:bodyPr/>
        <a:lstStyle/>
        <a:p>
          <a:r>
            <a:rPr lang="en-GB"/>
            <a:t>AI alignment challenge </a:t>
          </a:r>
          <a:endParaRPr lang="en-US"/>
        </a:p>
      </dgm:t>
    </dgm:pt>
    <dgm:pt modelId="{939D1917-BAB7-4EFE-8DA4-634C67E542A7}" type="parTrans" cxnId="{BC6A4717-CDF2-4203-AB15-532FD6408599}">
      <dgm:prSet/>
      <dgm:spPr/>
      <dgm:t>
        <a:bodyPr/>
        <a:lstStyle/>
        <a:p>
          <a:endParaRPr lang="en-US"/>
        </a:p>
      </dgm:t>
    </dgm:pt>
    <dgm:pt modelId="{EBF58A69-3774-47DC-AD3D-BB01D93E86A8}" type="sibTrans" cxnId="{BC6A4717-CDF2-4203-AB15-532FD6408599}">
      <dgm:prSet/>
      <dgm:spPr/>
      <dgm:t>
        <a:bodyPr/>
        <a:lstStyle/>
        <a:p>
          <a:endParaRPr lang="en-US"/>
        </a:p>
      </dgm:t>
    </dgm:pt>
    <dgm:pt modelId="{BB25EF19-950E-4EC1-90CC-8A38243C897C}">
      <dgm:prSet/>
      <dgm:spPr/>
      <dgm:t>
        <a:bodyPr/>
        <a:lstStyle/>
        <a:p>
          <a:r>
            <a:rPr lang="en-GB" dirty="0"/>
            <a:t> Existing RS models are not necessarily aligned with news publishers’ values and goals</a:t>
          </a:r>
          <a:endParaRPr lang="en-US" dirty="0"/>
        </a:p>
      </dgm:t>
    </dgm:pt>
    <dgm:pt modelId="{40DD6D1B-93D2-498B-846D-DE2BFF8E9DFA}" type="parTrans" cxnId="{80AF5AE3-F521-4AD2-9D78-BA21993AE4BB}">
      <dgm:prSet/>
      <dgm:spPr/>
      <dgm:t>
        <a:bodyPr/>
        <a:lstStyle/>
        <a:p>
          <a:endParaRPr lang="en-US"/>
        </a:p>
      </dgm:t>
    </dgm:pt>
    <dgm:pt modelId="{7782082E-346D-4080-B462-41DF22DA4522}" type="sibTrans" cxnId="{80AF5AE3-F521-4AD2-9D78-BA21993AE4BB}">
      <dgm:prSet/>
      <dgm:spPr/>
      <dgm:t>
        <a:bodyPr/>
        <a:lstStyle/>
        <a:p>
          <a:endParaRPr lang="en-US"/>
        </a:p>
      </dgm:t>
    </dgm:pt>
    <dgm:pt modelId="{8961F3A2-2D38-A04D-B747-2CAB0D118594}">
      <dgm:prSet/>
      <dgm:spPr/>
      <dgm:t>
        <a:bodyPr/>
        <a:lstStyle/>
        <a:p>
          <a:r>
            <a:rPr lang="en-US" noProof="0"/>
            <a:t>Click behaviors in an implicit proxy in regards of user interest</a:t>
          </a:r>
        </a:p>
      </dgm:t>
    </dgm:pt>
    <dgm:pt modelId="{C4A32EBC-7692-CD41-8574-A0EB910560CC}" type="parTrans" cxnId="{3A712B2B-1644-0A44-A235-0F266F8671CC}">
      <dgm:prSet/>
      <dgm:spPr/>
      <dgm:t>
        <a:bodyPr/>
        <a:lstStyle/>
        <a:p>
          <a:endParaRPr lang="en-GB"/>
        </a:p>
      </dgm:t>
    </dgm:pt>
    <dgm:pt modelId="{B49F597F-867B-6544-AFDE-CF0412905539}" type="sibTrans" cxnId="{3A712B2B-1644-0A44-A235-0F266F8671CC}">
      <dgm:prSet/>
      <dgm:spPr/>
      <dgm:t>
        <a:bodyPr/>
        <a:lstStyle/>
        <a:p>
          <a:endParaRPr lang="en-GB"/>
        </a:p>
      </dgm:t>
    </dgm:pt>
    <dgm:pt modelId="{FB365BA8-829B-2244-95C3-2B0CAA73AB8A}">
      <dgm:prSet/>
      <dgm:spPr/>
      <dgm:t>
        <a:bodyPr/>
        <a:lstStyle/>
        <a:p>
          <a:r>
            <a:rPr lang="en-GB" dirty="0"/>
            <a:t>Survival time (time interval between first and last appearance) of more than 84.5% news articles in MIND is less than two days</a:t>
          </a:r>
          <a:endParaRPr lang="en-US" dirty="0"/>
        </a:p>
      </dgm:t>
    </dgm:pt>
    <dgm:pt modelId="{01AC5398-1164-574C-8379-E5F8D0811A2F}" type="parTrans" cxnId="{D64A2860-BDD6-6D4E-B9D5-BA427B1272C8}">
      <dgm:prSet/>
      <dgm:spPr/>
      <dgm:t>
        <a:bodyPr/>
        <a:lstStyle/>
        <a:p>
          <a:endParaRPr lang="en-GB"/>
        </a:p>
      </dgm:t>
    </dgm:pt>
    <dgm:pt modelId="{C0346EDE-84FC-F249-927D-C29405DB2DAE}" type="sibTrans" cxnId="{D64A2860-BDD6-6D4E-B9D5-BA427B1272C8}">
      <dgm:prSet/>
      <dgm:spPr/>
      <dgm:t>
        <a:bodyPr/>
        <a:lstStyle/>
        <a:p>
          <a:endParaRPr lang="en-GB"/>
        </a:p>
      </dgm:t>
    </dgm:pt>
    <dgm:pt modelId="{FD18C94D-B902-6343-9D92-B7BCFD8625FC}">
      <dgm:prSet/>
      <dgm:spPr/>
      <dgm:t>
        <a:bodyPr/>
        <a:lstStyle/>
        <a:p>
          <a:r>
            <a:rPr lang="en-US" noProof="0"/>
            <a:t>User interests are usually diverse and dynamic (mood, time a day, device)</a:t>
          </a:r>
        </a:p>
      </dgm:t>
    </dgm:pt>
    <dgm:pt modelId="{58655BB7-ECDE-B54A-8E3F-2B95DD7FC30A}" type="parTrans" cxnId="{E117D7F7-2433-2D43-A9ED-B5E8369D53B8}">
      <dgm:prSet/>
      <dgm:spPr/>
      <dgm:t>
        <a:bodyPr/>
        <a:lstStyle/>
        <a:p>
          <a:endParaRPr lang="da-DK"/>
        </a:p>
      </dgm:t>
    </dgm:pt>
    <dgm:pt modelId="{B0769684-E075-CD4C-8E95-0AE6960FA1F2}" type="sibTrans" cxnId="{E117D7F7-2433-2D43-A9ED-B5E8369D53B8}">
      <dgm:prSet/>
      <dgm:spPr/>
      <dgm:t>
        <a:bodyPr/>
        <a:lstStyle/>
        <a:p>
          <a:endParaRPr lang="da-DK"/>
        </a:p>
      </dgm:t>
    </dgm:pt>
    <dgm:pt modelId="{30CE5886-D537-1F4D-9EEC-5B7F2719194F}">
      <dgm:prSet/>
      <dgm:spPr/>
      <dgm:t>
        <a:bodyPr/>
        <a:lstStyle/>
        <a:p>
          <a:r>
            <a:rPr lang="en-US" dirty="0"/>
            <a:t>Technical</a:t>
          </a:r>
        </a:p>
      </dgm:t>
    </dgm:pt>
    <dgm:pt modelId="{68F8E789-7BB1-004E-B6F9-C4AB5C14D071}" type="parTrans" cxnId="{76A861FD-C45E-324A-ADB4-B541B1AEC559}">
      <dgm:prSet/>
      <dgm:spPr/>
      <dgm:t>
        <a:bodyPr/>
        <a:lstStyle/>
        <a:p>
          <a:endParaRPr lang="en-GB"/>
        </a:p>
      </dgm:t>
    </dgm:pt>
    <dgm:pt modelId="{C6B9D837-D15C-E24E-9BC4-33D540C51780}" type="sibTrans" cxnId="{76A861FD-C45E-324A-ADB4-B541B1AEC559}">
      <dgm:prSet/>
      <dgm:spPr/>
      <dgm:t>
        <a:bodyPr/>
        <a:lstStyle/>
        <a:p>
          <a:endParaRPr lang="en-GB"/>
        </a:p>
      </dgm:t>
    </dgm:pt>
    <dgm:pt modelId="{D23D797B-F5EA-374E-91F4-110377A0C75C}">
      <dgm:prSet/>
      <dgm:spPr/>
      <dgm:t>
        <a:bodyPr/>
        <a:lstStyle/>
        <a:p>
          <a:r>
            <a:rPr lang="en-US" dirty="0"/>
            <a:t>There are no general Recommender System framework that everyone is following</a:t>
          </a:r>
        </a:p>
      </dgm:t>
    </dgm:pt>
    <dgm:pt modelId="{3CBD479F-C3B5-C248-8B84-2F370508E99A}" type="parTrans" cxnId="{8DF03761-CB6B-064A-A5B5-556721C73B63}">
      <dgm:prSet/>
      <dgm:spPr/>
      <dgm:t>
        <a:bodyPr/>
        <a:lstStyle/>
        <a:p>
          <a:endParaRPr lang="en-GB"/>
        </a:p>
      </dgm:t>
    </dgm:pt>
    <dgm:pt modelId="{37D47531-6DDA-EF4C-B736-DCF1495D4879}" type="sibTrans" cxnId="{8DF03761-CB6B-064A-A5B5-556721C73B63}">
      <dgm:prSet/>
      <dgm:spPr/>
      <dgm:t>
        <a:bodyPr/>
        <a:lstStyle/>
        <a:p>
          <a:endParaRPr lang="en-GB"/>
        </a:p>
      </dgm:t>
    </dgm:pt>
    <dgm:pt modelId="{86DFC0C0-B92B-DB40-9FA1-3D2F86696E4F}" type="pres">
      <dgm:prSet presAssocID="{EB1BC337-52C2-4DAB-BD3B-15626775E4F7}" presName="linear" presStyleCnt="0">
        <dgm:presLayoutVars>
          <dgm:dir/>
          <dgm:animLvl val="lvl"/>
          <dgm:resizeHandles val="exact"/>
        </dgm:presLayoutVars>
      </dgm:prSet>
      <dgm:spPr/>
    </dgm:pt>
    <dgm:pt modelId="{17B769C0-AF8C-AE4E-AF94-6A5246A9CF8F}" type="pres">
      <dgm:prSet presAssocID="{3CB19EA5-8AB9-486C-BC18-072DA9024290}" presName="parentLin" presStyleCnt="0"/>
      <dgm:spPr/>
    </dgm:pt>
    <dgm:pt modelId="{544EB11B-A30C-E54B-9BCC-0FEAFECA2F93}" type="pres">
      <dgm:prSet presAssocID="{3CB19EA5-8AB9-486C-BC18-072DA9024290}" presName="parentLeftMargin" presStyleLbl="node1" presStyleIdx="0" presStyleCnt="5"/>
      <dgm:spPr/>
    </dgm:pt>
    <dgm:pt modelId="{89E87D14-A3E2-5B44-85A1-A4FACEB32768}" type="pres">
      <dgm:prSet presAssocID="{3CB19EA5-8AB9-486C-BC18-072DA902429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0B22F07-A830-0F4E-8134-5428D833F59A}" type="pres">
      <dgm:prSet presAssocID="{3CB19EA5-8AB9-486C-BC18-072DA9024290}" presName="negativeSpace" presStyleCnt="0"/>
      <dgm:spPr/>
    </dgm:pt>
    <dgm:pt modelId="{8DABA4C3-A01F-E749-8D84-49FB601A480E}" type="pres">
      <dgm:prSet presAssocID="{3CB19EA5-8AB9-486C-BC18-072DA9024290}" presName="childText" presStyleLbl="conFgAcc1" presStyleIdx="0" presStyleCnt="5">
        <dgm:presLayoutVars>
          <dgm:bulletEnabled val="1"/>
        </dgm:presLayoutVars>
      </dgm:prSet>
      <dgm:spPr/>
    </dgm:pt>
    <dgm:pt modelId="{1BDE3C3A-3680-AB4A-A095-EFFCEA95AC6C}" type="pres">
      <dgm:prSet presAssocID="{E3822651-9D8C-43CC-9736-BB6A21F9A75F}" presName="spaceBetweenRectangles" presStyleCnt="0"/>
      <dgm:spPr/>
    </dgm:pt>
    <dgm:pt modelId="{0D47CD51-2BD5-8C42-85B4-618997CCF98E}" type="pres">
      <dgm:prSet presAssocID="{5224FDDC-A927-4D2C-8DD7-FA945DE4D3B9}" presName="parentLin" presStyleCnt="0"/>
      <dgm:spPr/>
    </dgm:pt>
    <dgm:pt modelId="{F118A80B-A22E-684C-9A4A-17C194E85208}" type="pres">
      <dgm:prSet presAssocID="{5224FDDC-A927-4D2C-8DD7-FA945DE4D3B9}" presName="parentLeftMargin" presStyleLbl="node1" presStyleIdx="0" presStyleCnt="5"/>
      <dgm:spPr/>
    </dgm:pt>
    <dgm:pt modelId="{1D688EA3-D807-0D45-8049-734D344A7F31}" type="pres">
      <dgm:prSet presAssocID="{5224FDDC-A927-4D2C-8DD7-FA945DE4D3B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822DA6C-5557-A24E-9464-CD0B08CAB47C}" type="pres">
      <dgm:prSet presAssocID="{5224FDDC-A927-4D2C-8DD7-FA945DE4D3B9}" presName="negativeSpace" presStyleCnt="0"/>
      <dgm:spPr/>
    </dgm:pt>
    <dgm:pt modelId="{D7FC5864-1D34-614C-B9FA-1AAD7DDE7169}" type="pres">
      <dgm:prSet presAssocID="{5224FDDC-A927-4D2C-8DD7-FA945DE4D3B9}" presName="childText" presStyleLbl="conFgAcc1" presStyleIdx="1" presStyleCnt="5">
        <dgm:presLayoutVars>
          <dgm:bulletEnabled val="1"/>
        </dgm:presLayoutVars>
      </dgm:prSet>
      <dgm:spPr/>
    </dgm:pt>
    <dgm:pt modelId="{CC0EC08A-F98E-574E-AA11-6173CABCB6E8}" type="pres">
      <dgm:prSet presAssocID="{11278BFA-0FEA-40F3-8A71-A6289787C994}" presName="spaceBetweenRectangles" presStyleCnt="0"/>
      <dgm:spPr/>
    </dgm:pt>
    <dgm:pt modelId="{D86E29F8-04C7-304A-A68F-F7BE8114E1CD}" type="pres">
      <dgm:prSet presAssocID="{2E9CD5CD-F578-4D73-8503-29BF1AE01530}" presName="parentLin" presStyleCnt="0"/>
      <dgm:spPr/>
    </dgm:pt>
    <dgm:pt modelId="{654D167C-9355-4942-B23E-43FB29B8B697}" type="pres">
      <dgm:prSet presAssocID="{2E9CD5CD-F578-4D73-8503-29BF1AE01530}" presName="parentLeftMargin" presStyleLbl="node1" presStyleIdx="1" presStyleCnt="5"/>
      <dgm:spPr/>
    </dgm:pt>
    <dgm:pt modelId="{26D84C9D-5F5D-7F48-A695-932FFFAC4C70}" type="pres">
      <dgm:prSet presAssocID="{2E9CD5CD-F578-4D73-8503-29BF1AE0153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FCFDB75-9635-AA42-A8BC-9F544FA1AA5B}" type="pres">
      <dgm:prSet presAssocID="{2E9CD5CD-F578-4D73-8503-29BF1AE01530}" presName="negativeSpace" presStyleCnt="0"/>
      <dgm:spPr/>
    </dgm:pt>
    <dgm:pt modelId="{61A8697E-0D4D-3A44-865D-C4B59EE2458A}" type="pres">
      <dgm:prSet presAssocID="{2E9CD5CD-F578-4D73-8503-29BF1AE01530}" presName="childText" presStyleLbl="conFgAcc1" presStyleIdx="2" presStyleCnt="5">
        <dgm:presLayoutVars>
          <dgm:bulletEnabled val="1"/>
        </dgm:presLayoutVars>
      </dgm:prSet>
      <dgm:spPr/>
    </dgm:pt>
    <dgm:pt modelId="{18129A61-8287-694E-B1B9-8AE31F01842B}" type="pres">
      <dgm:prSet presAssocID="{A28D9948-8566-45DC-9A42-4048F0EFEBC5}" presName="spaceBetweenRectangles" presStyleCnt="0"/>
      <dgm:spPr/>
    </dgm:pt>
    <dgm:pt modelId="{4E711714-631C-FD40-9613-3930076E4957}" type="pres">
      <dgm:prSet presAssocID="{9EEC8550-743B-4305-B5BB-D02DBF89C6DE}" presName="parentLin" presStyleCnt="0"/>
      <dgm:spPr/>
    </dgm:pt>
    <dgm:pt modelId="{E80C5FE8-CDFD-584F-91ED-BA424D9B9A73}" type="pres">
      <dgm:prSet presAssocID="{9EEC8550-743B-4305-B5BB-D02DBF89C6DE}" presName="parentLeftMargin" presStyleLbl="node1" presStyleIdx="2" presStyleCnt="5"/>
      <dgm:spPr/>
    </dgm:pt>
    <dgm:pt modelId="{C1042854-D7A1-F144-A776-18E6259BBA65}" type="pres">
      <dgm:prSet presAssocID="{9EEC8550-743B-4305-B5BB-D02DBF89C6D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23F392D-7B04-9547-A00C-8731013F9D37}" type="pres">
      <dgm:prSet presAssocID="{9EEC8550-743B-4305-B5BB-D02DBF89C6DE}" presName="negativeSpace" presStyleCnt="0"/>
      <dgm:spPr/>
    </dgm:pt>
    <dgm:pt modelId="{2DB79C6F-19F5-6146-91BC-C72D631E02E5}" type="pres">
      <dgm:prSet presAssocID="{9EEC8550-743B-4305-B5BB-D02DBF89C6DE}" presName="childText" presStyleLbl="conFgAcc1" presStyleIdx="3" presStyleCnt="5">
        <dgm:presLayoutVars>
          <dgm:bulletEnabled val="1"/>
        </dgm:presLayoutVars>
      </dgm:prSet>
      <dgm:spPr/>
    </dgm:pt>
    <dgm:pt modelId="{9962DC03-F525-A644-B4B5-90FE064CAD5B}" type="pres">
      <dgm:prSet presAssocID="{EBF58A69-3774-47DC-AD3D-BB01D93E86A8}" presName="spaceBetweenRectangles" presStyleCnt="0"/>
      <dgm:spPr/>
    </dgm:pt>
    <dgm:pt modelId="{D1D81A9C-FF40-8B4E-9407-9A482A4403F4}" type="pres">
      <dgm:prSet presAssocID="{30CE5886-D537-1F4D-9EEC-5B7F2719194F}" presName="parentLin" presStyleCnt="0"/>
      <dgm:spPr/>
    </dgm:pt>
    <dgm:pt modelId="{305622E8-72C6-A642-9403-772A833D7403}" type="pres">
      <dgm:prSet presAssocID="{30CE5886-D537-1F4D-9EEC-5B7F2719194F}" presName="parentLeftMargin" presStyleLbl="node1" presStyleIdx="3" presStyleCnt="5"/>
      <dgm:spPr/>
    </dgm:pt>
    <dgm:pt modelId="{A6AF7489-78AD-C641-9F60-D65BDE6FC3A6}" type="pres">
      <dgm:prSet presAssocID="{30CE5886-D537-1F4D-9EEC-5B7F2719194F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67E79063-117A-A14B-9F22-A144E8BAAD65}" type="pres">
      <dgm:prSet presAssocID="{30CE5886-D537-1F4D-9EEC-5B7F2719194F}" presName="negativeSpace" presStyleCnt="0"/>
      <dgm:spPr/>
    </dgm:pt>
    <dgm:pt modelId="{A84ACE31-A794-9E4E-B2BA-9F38EAFBCA56}" type="pres">
      <dgm:prSet presAssocID="{30CE5886-D537-1F4D-9EEC-5B7F2719194F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04141C17-EDE0-1F43-83BE-EF9218C26033}" type="presOf" srcId="{EB1BC337-52C2-4DAB-BD3B-15626775E4F7}" destId="{86DFC0C0-B92B-DB40-9FA1-3D2F86696E4F}" srcOrd="0" destOrd="0" presId="urn:microsoft.com/office/officeart/2005/8/layout/list1"/>
    <dgm:cxn modelId="{BC6A4717-CDF2-4203-AB15-532FD6408599}" srcId="{EB1BC337-52C2-4DAB-BD3B-15626775E4F7}" destId="{9EEC8550-743B-4305-B5BB-D02DBF89C6DE}" srcOrd="3" destOrd="0" parTransId="{939D1917-BAB7-4EFE-8DA4-634C67E542A7}" sibTransId="{EBF58A69-3774-47DC-AD3D-BB01D93E86A8}"/>
    <dgm:cxn modelId="{3A712B2B-1644-0A44-A235-0F266F8671CC}" srcId="{5224FDDC-A927-4D2C-8DD7-FA945DE4D3B9}" destId="{8961F3A2-2D38-A04D-B747-2CAB0D118594}" srcOrd="0" destOrd="0" parTransId="{C4A32EBC-7692-CD41-8574-A0EB910560CC}" sibTransId="{B49F597F-867B-6544-AFDE-CF0412905539}"/>
    <dgm:cxn modelId="{572C252D-153E-264D-BBF7-0C236CB3A7B6}" type="presOf" srcId="{2E9CD5CD-F578-4D73-8503-29BF1AE01530}" destId="{654D167C-9355-4942-B23E-43FB29B8B697}" srcOrd="0" destOrd="0" presId="urn:microsoft.com/office/officeart/2005/8/layout/list1"/>
    <dgm:cxn modelId="{13D95334-8F37-40C9-86AC-6044BF80B7B1}" srcId="{2E9CD5CD-F578-4D73-8503-29BF1AE01530}" destId="{835A5D02-79BB-481D-822F-4390501413C8}" srcOrd="0" destOrd="0" parTransId="{E1F2FA3A-DA82-48A3-82A7-C0E216AEBDAE}" sibTransId="{8071856B-0B07-4350-AE37-54BC4D485470}"/>
    <dgm:cxn modelId="{E43E623B-7605-8B40-A59A-7DA79DCA475E}" type="presOf" srcId="{FB365BA8-829B-2244-95C3-2B0CAA73AB8A}" destId="{8DABA4C3-A01F-E749-8D84-49FB601A480E}" srcOrd="0" destOrd="1" presId="urn:microsoft.com/office/officeart/2005/8/layout/list1"/>
    <dgm:cxn modelId="{504AD240-D070-2F4E-87C5-896AEA1E5433}" type="presOf" srcId="{5224FDDC-A927-4D2C-8DD7-FA945DE4D3B9}" destId="{1D688EA3-D807-0D45-8049-734D344A7F31}" srcOrd="1" destOrd="0" presId="urn:microsoft.com/office/officeart/2005/8/layout/list1"/>
    <dgm:cxn modelId="{316DDA4D-4E83-BC4E-8502-991EA91A1CEB}" type="presOf" srcId="{FD18C94D-B902-6343-9D92-B7BCFD8625FC}" destId="{D7FC5864-1D34-614C-B9FA-1AAD7DDE7169}" srcOrd="0" destOrd="1" presId="urn:microsoft.com/office/officeart/2005/8/layout/list1"/>
    <dgm:cxn modelId="{D64A2860-BDD6-6D4E-B9D5-BA427B1272C8}" srcId="{3CB19EA5-8AB9-486C-BC18-072DA9024290}" destId="{FB365BA8-829B-2244-95C3-2B0CAA73AB8A}" srcOrd="1" destOrd="0" parTransId="{01AC5398-1164-574C-8379-E5F8D0811A2F}" sibTransId="{C0346EDE-84FC-F249-927D-C29405DB2DAE}"/>
    <dgm:cxn modelId="{8DF03761-CB6B-064A-A5B5-556721C73B63}" srcId="{30CE5886-D537-1F4D-9EEC-5B7F2719194F}" destId="{D23D797B-F5EA-374E-91F4-110377A0C75C}" srcOrd="0" destOrd="0" parTransId="{3CBD479F-C3B5-C248-8B84-2F370508E99A}" sibTransId="{37D47531-6DDA-EF4C-B736-DCF1495D4879}"/>
    <dgm:cxn modelId="{4D2D9C6D-CEFF-AE48-992C-109BD3910044}" type="presOf" srcId="{2E9CD5CD-F578-4D73-8503-29BF1AE01530}" destId="{26D84C9D-5F5D-7F48-A695-932FFFAC4C70}" srcOrd="1" destOrd="0" presId="urn:microsoft.com/office/officeart/2005/8/layout/list1"/>
    <dgm:cxn modelId="{40A1D178-8BC3-224D-B401-372994872C9B}" type="presOf" srcId="{3CB19EA5-8AB9-486C-BC18-072DA9024290}" destId="{89E87D14-A3E2-5B44-85A1-A4FACEB32768}" srcOrd="1" destOrd="0" presId="urn:microsoft.com/office/officeart/2005/8/layout/list1"/>
    <dgm:cxn modelId="{0812CC7B-F8EB-2540-8A7F-A1EF71C2C4E8}" type="presOf" srcId="{835A5D02-79BB-481D-822F-4390501413C8}" destId="{61A8697E-0D4D-3A44-865D-C4B59EE2458A}" srcOrd="0" destOrd="0" presId="urn:microsoft.com/office/officeart/2005/8/layout/list1"/>
    <dgm:cxn modelId="{B390D789-C929-7140-AE1D-439D179DA260}" type="presOf" srcId="{9EEC8550-743B-4305-B5BB-D02DBF89C6DE}" destId="{E80C5FE8-CDFD-584F-91ED-BA424D9B9A73}" srcOrd="0" destOrd="0" presId="urn:microsoft.com/office/officeart/2005/8/layout/list1"/>
    <dgm:cxn modelId="{3DD51D8A-6394-8940-9389-B489628FB399}" type="presOf" srcId="{D23D797B-F5EA-374E-91F4-110377A0C75C}" destId="{A84ACE31-A794-9E4E-B2BA-9F38EAFBCA56}" srcOrd="0" destOrd="0" presId="urn:microsoft.com/office/officeart/2005/8/layout/list1"/>
    <dgm:cxn modelId="{5E77D38A-2831-4340-8625-405FABE33944}" srcId="{EB1BC337-52C2-4DAB-BD3B-15626775E4F7}" destId="{2E9CD5CD-F578-4D73-8503-29BF1AE01530}" srcOrd="2" destOrd="0" parTransId="{3B638A8F-6739-4B26-B967-2FC7373E28E6}" sibTransId="{A28D9948-8566-45DC-9A42-4048F0EFEBC5}"/>
    <dgm:cxn modelId="{96DC77A6-E2C6-483E-BCA9-3AD745DD495C}" srcId="{EB1BC337-52C2-4DAB-BD3B-15626775E4F7}" destId="{3CB19EA5-8AB9-486C-BC18-072DA9024290}" srcOrd="0" destOrd="0" parTransId="{00C54F68-2BB6-4E60-B482-08BD2C46C908}" sibTransId="{E3822651-9D8C-43CC-9736-BB6A21F9A75F}"/>
    <dgm:cxn modelId="{992D21B0-6914-774E-8C8A-3D6B823F2858}" type="presOf" srcId="{3CB19EA5-8AB9-486C-BC18-072DA9024290}" destId="{544EB11B-A30C-E54B-9BCC-0FEAFECA2F93}" srcOrd="0" destOrd="0" presId="urn:microsoft.com/office/officeart/2005/8/layout/list1"/>
    <dgm:cxn modelId="{B44D57B7-4C6B-8643-8CB1-E736667FEE96}" type="presOf" srcId="{8961F3A2-2D38-A04D-B747-2CAB0D118594}" destId="{D7FC5864-1D34-614C-B9FA-1AAD7DDE7169}" srcOrd="0" destOrd="0" presId="urn:microsoft.com/office/officeart/2005/8/layout/list1"/>
    <dgm:cxn modelId="{69692BBB-E174-794C-9DC4-5DAECB77AF78}" type="presOf" srcId="{5224FDDC-A927-4D2C-8DD7-FA945DE4D3B9}" destId="{F118A80B-A22E-684C-9A4A-17C194E85208}" srcOrd="0" destOrd="0" presId="urn:microsoft.com/office/officeart/2005/8/layout/list1"/>
    <dgm:cxn modelId="{2D066BD2-CB01-48FE-A291-5A2EF3F90DFE}" srcId="{EB1BC337-52C2-4DAB-BD3B-15626775E4F7}" destId="{5224FDDC-A927-4D2C-8DD7-FA945DE4D3B9}" srcOrd="1" destOrd="0" parTransId="{EC3BE874-AC71-4805-8B66-92F561D6DD4D}" sibTransId="{11278BFA-0FEA-40F3-8A71-A6289787C994}"/>
    <dgm:cxn modelId="{13FC56DD-88B7-6D49-87DE-05342D804E88}" type="presOf" srcId="{30CE5886-D537-1F4D-9EEC-5B7F2719194F}" destId="{A6AF7489-78AD-C641-9F60-D65BDE6FC3A6}" srcOrd="1" destOrd="0" presId="urn:microsoft.com/office/officeart/2005/8/layout/list1"/>
    <dgm:cxn modelId="{430058E1-6747-4FB7-BE8B-F5F6EAF861DC}" srcId="{3CB19EA5-8AB9-486C-BC18-072DA9024290}" destId="{BBB9C641-E143-4A06-AAAA-E3A1C04E7951}" srcOrd="0" destOrd="0" parTransId="{0D4453C2-6A56-4650-814E-4F70EF7DFDA2}" sibTransId="{BEDF906A-AFFD-42E4-B1D1-7EEFA3BB7F40}"/>
    <dgm:cxn modelId="{C86BB2E2-6A9C-E447-B286-428B972C4DC0}" type="presOf" srcId="{BBB9C641-E143-4A06-AAAA-E3A1C04E7951}" destId="{8DABA4C3-A01F-E749-8D84-49FB601A480E}" srcOrd="0" destOrd="0" presId="urn:microsoft.com/office/officeart/2005/8/layout/list1"/>
    <dgm:cxn modelId="{7F4F08E3-3349-8540-A91C-D5D6170921E2}" type="presOf" srcId="{9EEC8550-743B-4305-B5BB-D02DBF89C6DE}" destId="{C1042854-D7A1-F144-A776-18E6259BBA65}" srcOrd="1" destOrd="0" presId="urn:microsoft.com/office/officeart/2005/8/layout/list1"/>
    <dgm:cxn modelId="{80AF5AE3-F521-4AD2-9D78-BA21993AE4BB}" srcId="{9EEC8550-743B-4305-B5BB-D02DBF89C6DE}" destId="{BB25EF19-950E-4EC1-90CC-8A38243C897C}" srcOrd="0" destOrd="0" parTransId="{40DD6D1B-93D2-498B-846D-DE2BFF8E9DFA}" sibTransId="{7782082E-346D-4080-B462-41DF22DA4522}"/>
    <dgm:cxn modelId="{539586E4-DB54-CA41-9890-F6FEDEC4CD25}" type="presOf" srcId="{30CE5886-D537-1F4D-9EEC-5B7F2719194F}" destId="{305622E8-72C6-A642-9403-772A833D7403}" srcOrd="0" destOrd="0" presId="urn:microsoft.com/office/officeart/2005/8/layout/list1"/>
    <dgm:cxn modelId="{E117D7F7-2433-2D43-A9ED-B5E8369D53B8}" srcId="{5224FDDC-A927-4D2C-8DD7-FA945DE4D3B9}" destId="{FD18C94D-B902-6343-9D92-B7BCFD8625FC}" srcOrd="1" destOrd="0" parTransId="{58655BB7-ECDE-B54A-8E3F-2B95DD7FC30A}" sibTransId="{B0769684-E075-CD4C-8E95-0AE6960FA1F2}"/>
    <dgm:cxn modelId="{FE3EFAF8-D89B-244E-8685-965CEE5AAF51}" type="presOf" srcId="{BB25EF19-950E-4EC1-90CC-8A38243C897C}" destId="{2DB79C6F-19F5-6146-91BC-C72D631E02E5}" srcOrd="0" destOrd="0" presId="urn:microsoft.com/office/officeart/2005/8/layout/list1"/>
    <dgm:cxn modelId="{76A861FD-C45E-324A-ADB4-B541B1AEC559}" srcId="{EB1BC337-52C2-4DAB-BD3B-15626775E4F7}" destId="{30CE5886-D537-1F4D-9EEC-5B7F2719194F}" srcOrd="4" destOrd="0" parTransId="{68F8E789-7BB1-004E-B6F9-C4AB5C14D071}" sibTransId="{C6B9D837-D15C-E24E-9BC4-33D540C51780}"/>
    <dgm:cxn modelId="{5C322AE0-9C63-6A4E-8295-2FB11A75C9EC}" type="presParOf" srcId="{86DFC0C0-B92B-DB40-9FA1-3D2F86696E4F}" destId="{17B769C0-AF8C-AE4E-AF94-6A5246A9CF8F}" srcOrd="0" destOrd="0" presId="urn:microsoft.com/office/officeart/2005/8/layout/list1"/>
    <dgm:cxn modelId="{B2C4C476-36ED-B34D-B99D-FD84848CD62B}" type="presParOf" srcId="{17B769C0-AF8C-AE4E-AF94-6A5246A9CF8F}" destId="{544EB11B-A30C-E54B-9BCC-0FEAFECA2F93}" srcOrd="0" destOrd="0" presId="urn:microsoft.com/office/officeart/2005/8/layout/list1"/>
    <dgm:cxn modelId="{2DAE4CA3-CD65-5447-96EA-9D58D16CA3E1}" type="presParOf" srcId="{17B769C0-AF8C-AE4E-AF94-6A5246A9CF8F}" destId="{89E87D14-A3E2-5B44-85A1-A4FACEB32768}" srcOrd="1" destOrd="0" presId="urn:microsoft.com/office/officeart/2005/8/layout/list1"/>
    <dgm:cxn modelId="{B701ADC8-6EEA-F447-B122-F8CCF2C0D3AF}" type="presParOf" srcId="{86DFC0C0-B92B-DB40-9FA1-3D2F86696E4F}" destId="{C0B22F07-A830-0F4E-8134-5428D833F59A}" srcOrd="1" destOrd="0" presId="urn:microsoft.com/office/officeart/2005/8/layout/list1"/>
    <dgm:cxn modelId="{CD8E54E5-CAE9-0E4E-BB9C-833701CDDFF6}" type="presParOf" srcId="{86DFC0C0-B92B-DB40-9FA1-3D2F86696E4F}" destId="{8DABA4C3-A01F-E749-8D84-49FB601A480E}" srcOrd="2" destOrd="0" presId="urn:microsoft.com/office/officeart/2005/8/layout/list1"/>
    <dgm:cxn modelId="{1D6E3790-4905-2A41-AB86-E3CB22E9B18D}" type="presParOf" srcId="{86DFC0C0-B92B-DB40-9FA1-3D2F86696E4F}" destId="{1BDE3C3A-3680-AB4A-A095-EFFCEA95AC6C}" srcOrd="3" destOrd="0" presId="urn:microsoft.com/office/officeart/2005/8/layout/list1"/>
    <dgm:cxn modelId="{619E6607-D322-AE4A-A08B-F6DE4D6324B9}" type="presParOf" srcId="{86DFC0C0-B92B-DB40-9FA1-3D2F86696E4F}" destId="{0D47CD51-2BD5-8C42-85B4-618997CCF98E}" srcOrd="4" destOrd="0" presId="urn:microsoft.com/office/officeart/2005/8/layout/list1"/>
    <dgm:cxn modelId="{59654471-560F-C84A-A2A1-331FEBCB70A4}" type="presParOf" srcId="{0D47CD51-2BD5-8C42-85B4-618997CCF98E}" destId="{F118A80B-A22E-684C-9A4A-17C194E85208}" srcOrd="0" destOrd="0" presId="urn:microsoft.com/office/officeart/2005/8/layout/list1"/>
    <dgm:cxn modelId="{451D2FA2-7D30-BF49-8D69-E66EC722E609}" type="presParOf" srcId="{0D47CD51-2BD5-8C42-85B4-618997CCF98E}" destId="{1D688EA3-D807-0D45-8049-734D344A7F31}" srcOrd="1" destOrd="0" presId="urn:microsoft.com/office/officeart/2005/8/layout/list1"/>
    <dgm:cxn modelId="{7A909CB3-BC96-6A4A-BE77-2BA1E909A96A}" type="presParOf" srcId="{86DFC0C0-B92B-DB40-9FA1-3D2F86696E4F}" destId="{8822DA6C-5557-A24E-9464-CD0B08CAB47C}" srcOrd="5" destOrd="0" presId="urn:microsoft.com/office/officeart/2005/8/layout/list1"/>
    <dgm:cxn modelId="{BE8B78FB-ECAB-B446-831F-B36AA163189F}" type="presParOf" srcId="{86DFC0C0-B92B-DB40-9FA1-3D2F86696E4F}" destId="{D7FC5864-1D34-614C-B9FA-1AAD7DDE7169}" srcOrd="6" destOrd="0" presId="urn:microsoft.com/office/officeart/2005/8/layout/list1"/>
    <dgm:cxn modelId="{C2928A6A-B5CC-B041-ABA8-D46346918C2E}" type="presParOf" srcId="{86DFC0C0-B92B-DB40-9FA1-3D2F86696E4F}" destId="{CC0EC08A-F98E-574E-AA11-6173CABCB6E8}" srcOrd="7" destOrd="0" presId="urn:microsoft.com/office/officeart/2005/8/layout/list1"/>
    <dgm:cxn modelId="{096A8C1D-736D-3E4D-BC1F-3D84D615B02D}" type="presParOf" srcId="{86DFC0C0-B92B-DB40-9FA1-3D2F86696E4F}" destId="{D86E29F8-04C7-304A-A68F-F7BE8114E1CD}" srcOrd="8" destOrd="0" presId="urn:microsoft.com/office/officeart/2005/8/layout/list1"/>
    <dgm:cxn modelId="{760E1D7B-121F-3E4D-9E72-3707170A98AA}" type="presParOf" srcId="{D86E29F8-04C7-304A-A68F-F7BE8114E1CD}" destId="{654D167C-9355-4942-B23E-43FB29B8B697}" srcOrd="0" destOrd="0" presId="urn:microsoft.com/office/officeart/2005/8/layout/list1"/>
    <dgm:cxn modelId="{C4D51604-3739-524C-B3A7-E7E267B20FAA}" type="presParOf" srcId="{D86E29F8-04C7-304A-A68F-F7BE8114E1CD}" destId="{26D84C9D-5F5D-7F48-A695-932FFFAC4C70}" srcOrd="1" destOrd="0" presId="urn:microsoft.com/office/officeart/2005/8/layout/list1"/>
    <dgm:cxn modelId="{FA9E3D85-2601-974A-9204-E1A573F1ACBA}" type="presParOf" srcId="{86DFC0C0-B92B-DB40-9FA1-3D2F86696E4F}" destId="{1FCFDB75-9635-AA42-A8BC-9F544FA1AA5B}" srcOrd="9" destOrd="0" presId="urn:microsoft.com/office/officeart/2005/8/layout/list1"/>
    <dgm:cxn modelId="{DD6647D3-E3C3-7C4A-B88F-1112E4C89A88}" type="presParOf" srcId="{86DFC0C0-B92B-DB40-9FA1-3D2F86696E4F}" destId="{61A8697E-0D4D-3A44-865D-C4B59EE2458A}" srcOrd="10" destOrd="0" presId="urn:microsoft.com/office/officeart/2005/8/layout/list1"/>
    <dgm:cxn modelId="{9400B1CD-1D12-9244-832E-896995991755}" type="presParOf" srcId="{86DFC0C0-B92B-DB40-9FA1-3D2F86696E4F}" destId="{18129A61-8287-694E-B1B9-8AE31F01842B}" srcOrd="11" destOrd="0" presId="urn:microsoft.com/office/officeart/2005/8/layout/list1"/>
    <dgm:cxn modelId="{8A8CB3E6-BC5F-F043-8067-C95241D85009}" type="presParOf" srcId="{86DFC0C0-B92B-DB40-9FA1-3D2F86696E4F}" destId="{4E711714-631C-FD40-9613-3930076E4957}" srcOrd="12" destOrd="0" presId="urn:microsoft.com/office/officeart/2005/8/layout/list1"/>
    <dgm:cxn modelId="{5D64B8DD-EE88-2643-87FC-367E3C7834DB}" type="presParOf" srcId="{4E711714-631C-FD40-9613-3930076E4957}" destId="{E80C5FE8-CDFD-584F-91ED-BA424D9B9A73}" srcOrd="0" destOrd="0" presId="urn:microsoft.com/office/officeart/2005/8/layout/list1"/>
    <dgm:cxn modelId="{5D73587F-CB9C-9342-A2AE-455B9DC25432}" type="presParOf" srcId="{4E711714-631C-FD40-9613-3930076E4957}" destId="{C1042854-D7A1-F144-A776-18E6259BBA65}" srcOrd="1" destOrd="0" presId="urn:microsoft.com/office/officeart/2005/8/layout/list1"/>
    <dgm:cxn modelId="{BDD8616D-DBC4-EA4D-A54A-BBF842F22CBB}" type="presParOf" srcId="{86DFC0C0-B92B-DB40-9FA1-3D2F86696E4F}" destId="{E23F392D-7B04-9547-A00C-8731013F9D37}" srcOrd="13" destOrd="0" presId="urn:microsoft.com/office/officeart/2005/8/layout/list1"/>
    <dgm:cxn modelId="{E3117514-42C5-9A4B-8498-0F1E12BBE055}" type="presParOf" srcId="{86DFC0C0-B92B-DB40-9FA1-3D2F86696E4F}" destId="{2DB79C6F-19F5-6146-91BC-C72D631E02E5}" srcOrd="14" destOrd="0" presId="urn:microsoft.com/office/officeart/2005/8/layout/list1"/>
    <dgm:cxn modelId="{1C28BE78-CCC6-844D-9450-9FCB2C9F91A2}" type="presParOf" srcId="{86DFC0C0-B92B-DB40-9FA1-3D2F86696E4F}" destId="{9962DC03-F525-A644-B4B5-90FE064CAD5B}" srcOrd="15" destOrd="0" presId="urn:microsoft.com/office/officeart/2005/8/layout/list1"/>
    <dgm:cxn modelId="{1064B174-B129-1347-9363-6E38BF864F12}" type="presParOf" srcId="{86DFC0C0-B92B-DB40-9FA1-3D2F86696E4F}" destId="{D1D81A9C-FF40-8B4E-9407-9A482A4403F4}" srcOrd="16" destOrd="0" presId="urn:microsoft.com/office/officeart/2005/8/layout/list1"/>
    <dgm:cxn modelId="{FAF25CF1-1DA5-7144-B008-7C9AD5FC8A2C}" type="presParOf" srcId="{D1D81A9C-FF40-8B4E-9407-9A482A4403F4}" destId="{305622E8-72C6-A642-9403-772A833D7403}" srcOrd="0" destOrd="0" presId="urn:microsoft.com/office/officeart/2005/8/layout/list1"/>
    <dgm:cxn modelId="{20CA085D-6393-3440-BB04-D12BD4673F5A}" type="presParOf" srcId="{D1D81A9C-FF40-8B4E-9407-9A482A4403F4}" destId="{A6AF7489-78AD-C641-9F60-D65BDE6FC3A6}" srcOrd="1" destOrd="0" presId="urn:microsoft.com/office/officeart/2005/8/layout/list1"/>
    <dgm:cxn modelId="{21BA1539-3242-2B42-943D-BC8869AF4D44}" type="presParOf" srcId="{86DFC0C0-B92B-DB40-9FA1-3D2F86696E4F}" destId="{67E79063-117A-A14B-9F22-A144E8BAAD65}" srcOrd="17" destOrd="0" presId="urn:microsoft.com/office/officeart/2005/8/layout/list1"/>
    <dgm:cxn modelId="{D9F52729-A59D-9146-92B6-DEE22A4C0732}" type="presParOf" srcId="{86DFC0C0-B92B-DB40-9FA1-3D2F86696E4F}" destId="{A84ACE31-A794-9E4E-B2BA-9F38EAFBCA56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225D67-FE1D-7E4E-B1EC-4948B6239121}">
      <dsp:nvSpPr>
        <dsp:cNvPr id="0" name=""/>
        <dsp:cNvSpPr/>
      </dsp:nvSpPr>
      <dsp:spPr>
        <a:xfrm>
          <a:off x="2775102" y="1698046"/>
          <a:ext cx="1290918" cy="1290918"/>
        </a:xfrm>
        <a:prstGeom prst="ellipse">
          <a:avLst/>
        </a:prstGeom>
        <a:solidFill>
          <a:srgbClr val="C00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b="1" kern="1200" dirty="0">
              <a:latin typeface="Arial" panose="020B0604020202020204" pitchFamily="34" charset="0"/>
              <a:cs typeface="Arial" panose="020B0604020202020204" pitchFamily="34" charset="0"/>
            </a:rPr>
            <a:t>Ekstra Bladet</a:t>
          </a:r>
        </a:p>
      </dsp:txBody>
      <dsp:txXfrm>
        <a:off x="2964153" y="1887097"/>
        <a:ext cx="912816" cy="912816"/>
      </dsp:txXfrm>
    </dsp:sp>
    <dsp:sp modelId="{8315CA46-524C-8C4F-8BD5-9B6596ABEB87}">
      <dsp:nvSpPr>
        <dsp:cNvPr id="0" name=""/>
        <dsp:cNvSpPr/>
      </dsp:nvSpPr>
      <dsp:spPr>
        <a:xfrm rot="16200000">
          <a:off x="3225724" y="1486226"/>
          <a:ext cx="389674" cy="33965"/>
        </a:xfrm>
        <a:custGeom>
          <a:avLst/>
          <a:gdLst/>
          <a:ahLst/>
          <a:cxnLst/>
          <a:rect l="0" t="0" r="0" b="0"/>
          <a:pathLst>
            <a:path>
              <a:moveTo>
                <a:pt x="0" y="16982"/>
              </a:moveTo>
              <a:lnTo>
                <a:pt x="389674" y="16982"/>
              </a:lnTo>
            </a:path>
          </a:pathLst>
        </a:custGeom>
        <a:noFill/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410819" y="1493467"/>
        <a:ext cx="19483" cy="19483"/>
      </dsp:txXfrm>
    </dsp:sp>
    <dsp:sp modelId="{E95D76C6-02F9-224F-A875-94661EA54B6A}">
      <dsp:nvSpPr>
        <dsp:cNvPr id="0" name=""/>
        <dsp:cNvSpPr/>
      </dsp:nvSpPr>
      <dsp:spPr>
        <a:xfrm>
          <a:off x="2775102" y="17454"/>
          <a:ext cx="1290918" cy="1290918"/>
        </a:xfrm>
        <a:prstGeom prst="ellipse">
          <a:avLst/>
        </a:prstGeom>
        <a:solidFill>
          <a:srgbClr val="C00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b="1" kern="1200" dirty="0">
              <a:latin typeface="Arial" panose="020B0604020202020204" pitchFamily="34" charset="0"/>
              <a:cs typeface="Arial" panose="020B0604020202020204" pitchFamily="34" charset="0"/>
            </a:rPr>
            <a:t>DTU </a:t>
          </a:r>
          <a:r>
            <a:rPr lang="da-DK" sz="1200" b="1" kern="1200" dirty="0" err="1">
              <a:latin typeface="Arial" panose="020B0604020202020204" pitchFamily="34" charset="0"/>
              <a:cs typeface="Arial" panose="020B0604020202020204" pitchFamily="34" charset="0"/>
            </a:rPr>
            <a:t>Compute</a:t>
          </a:r>
          <a:endParaRPr lang="da-DK" sz="1200" b="1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800" kern="1200" dirty="0">
              <a:latin typeface="Arial" panose="020B0604020202020204" pitchFamily="34" charset="0"/>
              <a:cs typeface="Arial" panose="020B0604020202020204" pitchFamily="34" charset="0"/>
            </a:rPr>
            <a:t>(</a:t>
          </a:r>
          <a:r>
            <a:rPr lang="en-GB" sz="800" b="0" i="0" u="none" kern="1200" dirty="0" err="1">
              <a:latin typeface="Arial" panose="020B0604020202020204" pitchFamily="34" charset="0"/>
              <a:cs typeface="Arial" panose="020B0604020202020204" pitchFamily="34" charset="0"/>
            </a:rPr>
            <a:t>assoc</a:t>
          </a:r>
          <a:r>
            <a:rPr lang="da-DK" sz="800" kern="1200" dirty="0">
              <a:latin typeface="Arial" panose="020B0604020202020204" pitchFamily="34" charset="0"/>
              <a:cs typeface="Arial" panose="020B0604020202020204" pitchFamily="34" charset="0"/>
            </a:rPr>
            <a:t>. prof. Jes Frellsen)</a:t>
          </a:r>
        </a:p>
      </dsp:txBody>
      <dsp:txXfrm>
        <a:off x="2964153" y="206505"/>
        <a:ext cx="912816" cy="912816"/>
      </dsp:txXfrm>
    </dsp:sp>
    <dsp:sp modelId="{9BEB71A9-060E-534D-980C-903136991545}">
      <dsp:nvSpPr>
        <dsp:cNvPr id="0" name=""/>
        <dsp:cNvSpPr/>
      </dsp:nvSpPr>
      <dsp:spPr>
        <a:xfrm>
          <a:off x="4066020" y="2326523"/>
          <a:ext cx="389674" cy="33965"/>
        </a:xfrm>
        <a:custGeom>
          <a:avLst/>
          <a:gdLst/>
          <a:ahLst/>
          <a:cxnLst/>
          <a:rect l="0" t="0" r="0" b="0"/>
          <a:pathLst>
            <a:path>
              <a:moveTo>
                <a:pt x="0" y="16982"/>
              </a:moveTo>
              <a:lnTo>
                <a:pt x="389674" y="16982"/>
              </a:lnTo>
            </a:path>
          </a:pathLst>
        </a:custGeom>
        <a:noFill/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251115" y="2333764"/>
        <a:ext cx="19483" cy="19483"/>
      </dsp:txXfrm>
    </dsp:sp>
    <dsp:sp modelId="{31B6FA3C-740E-A14B-BD4B-F9F9B59475A0}">
      <dsp:nvSpPr>
        <dsp:cNvPr id="0" name=""/>
        <dsp:cNvSpPr/>
      </dsp:nvSpPr>
      <dsp:spPr>
        <a:xfrm>
          <a:off x="4455694" y="1698046"/>
          <a:ext cx="1290918" cy="1290918"/>
        </a:xfrm>
        <a:prstGeom prst="ellipse">
          <a:avLst/>
        </a:prstGeom>
        <a:solidFill>
          <a:srgbClr val="C00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b="1" kern="1200" dirty="0">
              <a:latin typeface="Arial" panose="020B0604020202020204" pitchFamily="34" charset="0"/>
              <a:cs typeface="Arial" panose="020B0604020202020204" pitchFamily="34" charset="0"/>
            </a:rPr>
            <a:t>Computer Science at UCPH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800" kern="1200" dirty="0">
              <a:latin typeface="Arial" panose="020B0604020202020204" pitchFamily="34" charset="0"/>
              <a:cs typeface="Arial" panose="020B0604020202020204" pitchFamily="34" charset="0"/>
            </a:rPr>
            <a:t>(prof. Anders Søgaard)</a:t>
          </a:r>
        </a:p>
      </dsp:txBody>
      <dsp:txXfrm>
        <a:off x="4644745" y="1887097"/>
        <a:ext cx="912816" cy="912816"/>
      </dsp:txXfrm>
    </dsp:sp>
    <dsp:sp modelId="{AE58AD05-C61A-A84D-AC52-DC673932FD2F}">
      <dsp:nvSpPr>
        <dsp:cNvPr id="0" name=""/>
        <dsp:cNvSpPr/>
      </dsp:nvSpPr>
      <dsp:spPr>
        <a:xfrm rot="5400000">
          <a:off x="3225724" y="3166819"/>
          <a:ext cx="389674" cy="33965"/>
        </a:xfrm>
        <a:custGeom>
          <a:avLst/>
          <a:gdLst/>
          <a:ahLst/>
          <a:cxnLst/>
          <a:rect l="0" t="0" r="0" b="0"/>
          <a:pathLst>
            <a:path>
              <a:moveTo>
                <a:pt x="0" y="16982"/>
              </a:moveTo>
              <a:lnTo>
                <a:pt x="389674" y="16982"/>
              </a:lnTo>
            </a:path>
          </a:pathLst>
        </a:custGeom>
        <a:noFill/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410819" y="3174060"/>
        <a:ext cx="19483" cy="19483"/>
      </dsp:txXfrm>
    </dsp:sp>
    <dsp:sp modelId="{74C69CEC-2D9C-E44D-9625-DF508FAF514C}">
      <dsp:nvSpPr>
        <dsp:cNvPr id="0" name=""/>
        <dsp:cNvSpPr/>
      </dsp:nvSpPr>
      <dsp:spPr>
        <a:xfrm>
          <a:off x="2775102" y="3378639"/>
          <a:ext cx="1290918" cy="1290918"/>
        </a:xfrm>
        <a:prstGeom prst="ellipse">
          <a:avLst/>
        </a:prstGeom>
        <a:solidFill>
          <a:srgbClr val="C00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b="1" kern="1200" dirty="0">
              <a:latin typeface="Arial" panose="020B0604020202020204" pitchFamily="34" charset="0"/>
              <a:cs typeface="Arial" panose="020B0604020202020204" pitchFamily="34" charset="0"/>
            </a:rPr>
            <a:t>MSC at CBS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800" kern="1200" dirty="0">
              <a:latin typeface="Arial" panose="020B0604020202020204" pitchFamily="34" charset="0"/>
              <a:cs typeface="Arial" panose="020B0604020202020204" pitchFamily="34" charset="0"/>
            </a:rPr>
            <a:t>(prof. Mikkel Flyverbom)</a:t>
          </a:r>
        </a:p>
      </dsp:txBody>
      <dsp:txXfrm>
        <a:off x="2964153" y="3567690"/>
        <a:ext cx="912816" cy="912816"/>
      </dsp:txXfrm>
    </dsp:sp>
    <dsp:sp modelId="{001561D7-F724-1049-91F5-79DD86DC7386}">
      <dsp:nvSpPr>
        <dsp:cNvPr id="0" name=""/>
        <dsp:cNvSpPr/>
      </dsp:nvSpPr>
      <dsp:spPr>
        <a:xfrm rot="10800000">
          <a:off x="2385428" y="2326523"/>
          <a:ext cx="389674" cy="33965"/>
        </a:xfrm>
        <a:custGeom>
          <a:avLst/>
          <a:gdLst/>
          <a:ahLst/>
          <a:cxnLst/>
          <a:rect l="0" t="0" r="0" b="0"/>
          <a:pathLst>
            <a:path>
              <a:moveTo>
                <a:pt x="0" y="16982"/>
              </a:moveTo>
              <a:lnTo>
                <a:pt x="389674" y="16982"/>
              </a:lnTo>
            </a:path>
          </a:pathLst>
        </a:custGeom>
        <a:noFill/>
        <a:ln w="635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>
            <a:latin typeface="Arial" panose="020B0604020202020204" pitchFamily="34" charset="0"/>
            <a:cs typeface="Arial" panose="020B0604020202020204" pitchFamily="34" charset="0"/>
          </a:endParaRPr>
        </a:p>
      </dsp:txBody>
      <dsp:txXfrm rot="10800000">
        <a:off x="2570523" y="2333764"/>
        <a:ext cx="19483" cy="19483"/>
      </dsp:txXfrm>
    </dsp:sp>
    <dsp:sp modelId="{CFD1E4E1-3877-B04E-A1D0-D62587E599B0}">
      <dsp:nvSpPr>
        <dsp:cNvPr id="0" name=""/>
        <dsp:cNvSpPr/>
      </dsp:nvSpPr>
      <dsp:spPr>
        <a:xfrm>
          <a:off x="1094510" y="1698046"/>
          <a:ext cx="1290918" cy="1290918"/>
        </a:xfrm>
        <a:prstGeom prst="ellipse">
          <a:avLst/>
        </a:prstGeom>
        <a:solidFill>
          <a:srgbClr val="C00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200" b="1" kern="1200" dirty="0">
              <a:latin typeface="Arial" panose="020B0604020202020204" pitchFamily="34" charset="0"/>
              <a:cs typeface="Arial" panose="020B0604020202020204" pitchFamily="34" charset="0"/>
            </a:rPr>
            <a:t>Media and </a:t>
          </a:r>
          <a:r>
            <a:rPr lang="da-DK" sz="1200" b="1" kern="1200" dirty="0" err="1">
              <a:latin typeface="Arial" panose="020B0604020202020204" pitchFamily="34" charset="0"/>
              <a:cs typeface="Arial" panose="020B0604020202020204" pitchFamily="34" charset="0"/>
            </a:rPr>
            <a:t>Communi-cation</a:t>
          </a:r>
          <a:r>
            <a:rPr lang="da-DK" sz="1200" b="1" kern="1200" dirty="0">
              <a:latin typeface="Arial" panose="020B0604020202020204" pitchFamily="34" charset="0"/>
              <a:cs typeface="Arial" panose="020B0604020202020204" pitchFamily="34" charset="0"/>
            </a:rPr>
            <a:t> at UCPH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800" kern="1200" dirty="0">
              <a:latin typeface="Arial" panose="020B0604020202020204" pitchFamily="34" charset="0"/>
              <a:cs typeface="Arial" panose="020B0604020202020204" pitchFamily="34" charset="0"/>
            </a:rPr>
            <a:t>(</a:t>
          </a:r>
          <a:r>
            <a:rPr lang="da-DK" sz="800" kern="1200" dirty="0" err="1">
              <a:latin typeface="Arial" panose="020B0604020202020204" pitchFamily="34" charset="0"/>
              <a:cs typeface="Arial" panose="020B0604020202020204" pitchFamily="34" charset="0"/>
            </a:rPr>
            <a:t>assoc</a:t>
          </a:r>
          <a:r>
            <a:rPr lang="da-DK" sz="800" kern="1200" dirty="0">
              <a:latin typeface="Arial" panose="020B0604020202020204" pitchFamily="34" charset="0"/>
              <a:cs typeface="Arial" panose="020B0604020202020204" pitchFamily="34" charset="0"/>
            </a:rPr>
            <a:t>. prof. Stine Lomborg)</a:t>
          </a:r>
        </a:p>
      </dsp:txBody>
      <dsp:txXfrm>
        <a:off x="1283561" y="1887097"/>
        <a:ext cx="912816" cy="9128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ABA4C3-A01F-E749-8D84-49FB601A480E}">
      <dsp:nvSpPr>
        <dsp:cNvPr id="0" name=""/>
        <dsp:cNvSpPr/>
      </dsp:nvSpPr>
      <dsp:spPr>
        <a:xfrm>
          <a:off x="0" y="315639"/>
          <a:ext cx="11102339" cy="699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1665" tIns="249936" rIns="861665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Severe cold-start problem (e.g. Ekstra Bladet publish up to 350 articles daily)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Survival time (time interval between first and last appearance) of more than 84.5% news articles in MIND is less than two days</a:t>
          </a:r>
          <a:endParaRPr lang="en-US" sz="1200" kern="1200" dirty="0"/>
        </a:p>
      </dsp:txBody>
      <dsp:txXfrm>
        <a:off x="0" y="315639"/>
        <a:ext cx="11102339" cy="699300"/>
      </dsp:txXfrm>
    </dsp:sp>
    <dsp:sp modelId="{89E87D14-A3E2-5B44-85A1-A4FACEB32768}">
      <dsp:nvSpPr>
        <dsp:cNvPr id="0" name=""/>
        <dsp:cNvSpPr/>
      </dsp:nvSpPr>
      <dsp:spPr>
        <a:xfrm>
          <a:off x="555117" y="138519"/>
          <a:ext cx="7771638" cy="3542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749" tIns="0" rIns="293749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news articles are posted continuously and expires fast</a:t>
          </a:r>
          <a:endParaRPr lang="en-US" sz="1200" kern="1200" dirty="0"/>
        </a:p>
      </dsp:txBody>
      <dsp:txXfrm>
        <a:off x="572410" y="155812"/>
        <a:ext cx="7737052" cy="319654"/>
      </dsp:txXfrm>
    </dsp:sp>
    <dsp:sp modelId="{D7FC5864-1D34-614C-B9FA-1AAD7DDE7169}">
      <dsp:nvSpPr>
        <dsp:cNvPr id="0" name=""/>
        <dsp:cNvSpPr/>
      </dsp:nvSpPr>
      <dsp:spPr>
        <a:xfrm>
          <a:off x="0" y="1256859"/>
          <a:ext cx="11102339" cy="699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1665" tIns="249936" rIns="861665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noProof="0"/>
            <a:t>Click behaviors in an implicit proxy in regards of user interest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noProof="0"/>
            <a:t>User interests are usually diverse and dynamic (mood, time a day, device)</a:t>
          </a:r>
        </a:p>
      </dsp:txBody>
      <dsp:txXfrm>
        <a:off x="0" y="1256859"/>
        <a:ext cx="11102339" cy="699300"/>
      </dsp:txXfrm>
    </dsp:sp>
    <dsp:sp modelId="{1D688EA3-D807-0D45-8049-734D344A7F31}">
      <dsp:nvSpPr>
        <dsp:cNvPr id="0" name=""/>
        <dsp:cNvSpPr/>
      </dsp:nvSpPr>
      <dsp:spPr>
        <a:xfrm>
          <a:off x="555117" y="1079739"/>
          <a:ext cx="7771638" cy="3542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749" tIns="0" rIns="293749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User preferences and indirect and (might) change with the news agenda</a:t>
          </a:r>
          <a:endParaRPr lang="en-US" sz="1200" kern="1200" dirty="0"/>
        </a:p>
      </dsp:txBody>
      <dsp:txXfrm>
        <a:off x="572410" y="1097032"/>
        <a:ext cx="7737052" cy="319654"/>
      </dsp:txXfrm>
    </dsp:sp>
    <dsp:sp modelId="{61A8697E-0D4D-3A44-865D-C4B59EE2458A}">
      <dsp:nvSpPr>
        <dsp:cNvPr id="0" name=""/>
        <dsp:cNvSpPr/>
      </dsp:nvSpPr>
      <dsp:spPr>
        <a:xfrm>
          <a:off x="0" y="2198079"/>
          <a:ext cx="11102339" cy="510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1665" tIns="249936" rIns="861665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 Requires extensive pre-processing (IDs not appropriate), e.g., NLP techniques</a:t>
          </a:r>
          <a:endParaRPr lang="en-US" sz="1200" kern="1200" dirty="0"/>
        </a:p>
      </dsp:txBody>
      <dsp:txXfrm>
        <a:off x="0" y="2198079"/>
        <a:ext cx="11102339" cy="510300"/>
      </dsp:txXfrm>
    </dsp:sp>
    <dsp:sp modelId="{26D84C9D-5F5D-7F48-A695-932FFFAC4C70}">
      <dsp:nvSpPr>
        <dsp:cNvPr id="0" name=""/>
        <dsp:cNvSpPr/>
      </dsp:nvSpPr>
      <dsp:spPr>
        <a:xfrm>
          <a:off x="555117" y="2020959"/>
          <a:ext cx="7771638" cy="3542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749" tIns="0" rIns="293749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News articles contain rich textual information such as title and body</a:t>
          </a:r>
          <a:endParaRPr lang="en-US" sz="1200" kern="1200"/>
        </a:p>
      </dsp:txBody>
      <dsp:txXfrm>
        <a:off x="572410" y="2038252"/>
        <a:ext cx="7737052" cy="319654"/>
      </dsp:txXfrm>
    </dsp:sp>
    <dsp:sp modelId="{2DB79C6F-19F5-6146-91BC-C72D631E02E5}">
      <dsp:nvSpPr>
        <dsp:cNvPr id="0" name=""/>
        <dsp:cNvSpPr/>
      </dsp:nvSpPr>
      <dsp:spPr>
        <a:xfrm>
          <a:off x="0" y="2950299"/>
          <a:ext cx="11102339" cy="510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1665" tIns="249936" rIns="861665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 Existing RS models are not necessarily aligned with news publishers’ values and goals</a:t>
          </a:r>
          <a:endParaRPr lang="en-US" sz="1200" kern="1200" dirty="0"/>
        </a:p>
      </dsp:txBody>
      <dsp:txXfrm>
        <a:off x="0" y="2950299"/>
        <a:ext cx="11102339" cy="510300"/>
      </dsp:txXfrm>
    </dsp:sp>
    <dsp:sp modelId="{C1042854-D7A1-F144-A776-18E6259BBA65}">
      <dsp:nvSpPr>
        <dsp:cNvPr id="0" name=""/>
        <dsp:cNvSpPr/>
      </dsp:nvSpPr>
      <dsp:spPr>
        <a:xfrm>
          <a:off x="555117" y="2773179"/>
          <a:ext cx="7771638" cy="3542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749" tIns="0" rIns="293749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/>
            <a:t>AI alignment challenge </a:t>
          </a:r>
          <a:endParaRPr lang="en-US" sz="1200" kern="1200"/>
        </a:p>
      </dsp:txBody>
      <dsp:txXfrm>
        <a:off x="572410" y="2790472"/>
        <a:ext cx="7737052" cy="319654"/>
      </dsp:txXfrm>
    </dsp:sp>
    <dsp:sp modelId="{A84ACE31-A794-9E4E-B2BA-9F38EAFBCA56}">
      <dsp:nvSpPr>
        <dsp:cNvPr id="0" name=""/>
        <dsp:cNvSpPr/>
      </dsp:nvSpPr>
      <dsp:spPr>
        <a:xfrm>
          <a:off x="0" y="3702519"/>
          <a:ext cx="11102339" cy="510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1665" tIns="249936" rIns="861665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There are no general Recommender System framework that everyone is following</a:t>
          </a:r>
        </a:p>
      </dsp:txBody>
      <dsp:txXfrm>
        <a:off x="0" y="3702519"/>
        <a:ext cx="11102339" cy="510300"/>
      </dsp:txXfrm>
    </dsp:sp>
    <dsp:sp modelId="{A6AF7489-78AD-C641-9F60-D65BDE6FC3A6}">
      <dsp:nvSpPr>
        <dsp:cNvPr id="0" name=""/>
        <dsp:cNvSpPr/>
      </dsp:nvSpPr>
      <dsp:spPr>
        <a:xfrm>
          <a:off x="555117" y="3525399"/>
          <a:ext cx="7771638" cy="3542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3749" tIns="0" rIns="293749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Technical</a:t>
          </a:r>
        </a:p>
      </dsp:txBody>
      <dsp:txXfrm>
        <a:off x="572410" y="3542692"/>
        <a:ext cx="7737052" cy="3196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tif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F8E07D-5568-B94D-AC9E-F5BC83E50889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D4691E-A5A4-F949-9B3E-E9492426EF7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22414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DK" dirty="0"/>
              <a:t>Image </a:t>
            </a:r>
            <a:r>
              <a:rPr lang="en-GB" dirty="0" err="1"/>
              <a:t>udadtil</a:t>
            </a:r>
            <a:r>
              <a:rPr lang="en-GB" dirty="0"/>
              <a:t> </a:t>
            </a:r>
            <a:r>
              <a:rPr lang="en-DK" i="1" u="sng" dirty="0"/>
              <a:t>ikke</a:t>
            </a:r>
            <a:r>
              <a:rPr lang="en-DK" dirty="0"/>
              <a:t> det samme som image indadtil</a:t>
            </a:r>
          </a:p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EB342-C8DF-3E4E-A8A9-D9AB016E1DEE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78963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2A701-FEDE-944F-BD8F-A02B348A4D89}" type="slidenum">
              <a:rPr lang="en-DK" smtClean="0"/>
              <a:t>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6981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“If you can’t measure it, you can’t improve it” — Peter Drucker</a:t>
            </a:r>
          </a:p>
          <a:p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Formulated by MIND competition</a:t>
            </a:r>
            <a:b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(Could give potential cold-start)</a:t>
            </a:r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C8EC89-88D8-1842-A945-4A3872F4F63C}" type="slidenum">
              <a:rPr lang="en-DK" smtClean="0"/>
              <a:t>7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34529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D4691E-A5A4-F949-9B3E-E9492426EF7D}" type="slidenum">
              <a:rPr lang="en-DK" smtClean="0"/>
              <a:t>8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52778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D4691E-A5A4-F949-9B3E-E9492426EF7D}" type="slidenum">
              <a:rPr lang="en-DK" smtClean="0"/>
              <a:t>9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98986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D4691E-A5A4-F949-9B3E-E9492426EF7D}" type="slidenum">
              <a:rPr lang="en-DK" smtClean="0"/>
              <a:t>18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43455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B40A-B10E-EA1E-2A99-B0E8D2A8FC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8373DA-434B-D303-4165-712E1BE996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00C11-9BD2-419B-B4EF-224F3BCDC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453F5-4FDB-3840-E690-7D21BCA0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96975-8D89-C92B-428C-EBF18C351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79824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7A522-E9AC-2CD1-BB43-E8FBCD1C9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EF0D8E-EB6A-D62F-E112-FF66B3F90E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CF25A-91D4-96E7-ED49-EC2E67B22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CABAE-A123-EED2-25E7-72264AEC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4D618-3223-A3BA-2C08-F0293FA63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22161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CE420D-5665-24E5-6701-81FD1E576A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92EBE-D7C9-BDCD-8464-4260656A6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597B9-FAB0-6EB2-D438-5CC9DE9E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F0831-523F-1ECA-0D11-FE1A4A86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D0668-EFDD-A5BC-54AC-7A13F51C6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22763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90930-FD5A-01F8-4C6D-22D6C2A3D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69A58-980C-857A-6B06-7AC62EBBD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5F87E-EFAA-6A3D-107F-71B321D2E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ADB74-FAD5-1699-7E65-53076DBFB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3A3AA-BE47-EF8F-68D3-64F53B0D9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4042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A1C4A-B5CF-EF0D-5E1A-5C33D4B74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AE77E-9D8A-CE3C-D280-E2E08AA65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9D1ED-0ED5-B466-C884-9D26C7662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DF507-F03A-4A4E-43A8-F5789A1E8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8CC48-3706-9A14-CD83-77F776780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8780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57AA0-EB82-4099-C4A5-A0E3721EC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AFD09-184B-AF3A-CE14-368E115CFF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A07872-E5C4-01EF-FAFD-E6A58E52E7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E51A59-2C6B-6600-DEAC-544FC4079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455CE7-2EC3-65CC-948E-C6FFA6421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9DE7B1-E5D5-D50E-90BE-ED68D6417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2646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C3259-84EF-2991-1B37-CAF96AF56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C3F32-BD84-4BE0-F301-0F9444FC3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273C7-DA2E-6A9F-9AFA-863ABEB6AA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F05ECA-E493-26D9-ED91-8C802542A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25A54-E357-535B-7B7F-78C8C95993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14FFC6-C4FF-A805-6A3C-A11E6638F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1F3B9-456C-B5BC-D9D3-B651E4EEC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F66C40-7396-EEFE-F857-549580D1A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21010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7A5EF-CBBC-012B-F836-32D480277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827A0B-FF9A-2716-C18B-01494194E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65502-1252-29A2-F3D4-390AD2E93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180492-244F-1CB3-BF93-691E5A5DB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9348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118F6-BEE9-00C7-32DB-D0707D38D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49123E-8BE5-2419-AAA0-84F1E7872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62F90-0F2E-6F92-DE9E-9E00F6205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88620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C35E3-D624-9E17-F92C-411197C1E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078AC-CDEC-C6E2-E906-B2AD46A3A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868FE7-2777-3873-BC25-C667DFA25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A95E0-EAA6-29D9-9C00-1773CFC25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8AAA2-8148-6B47-FC10-AB1A8C9E1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4C3DE-7559-0F9A-06CD-A03DABFA4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98908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40168-AAD2-A9FC-68D6-FD95885DA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B3F756-59FE-D6E9-FD71-1A325D2108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2761AA-BD92-3674-4127-8C87B1E00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614415-F48D-CBC8-C96A-546EBD4E2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9EF5-57D0-D34A-95DE-4DAD682F6395}" type="datetimeFigureOut">
              <a:rPr lang="en-DK" smtClean="0"/>
              <a:t>10/11/2022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5321B-7D36-E995-C486-473B832D2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A963A-15E6-B8FA-AB37-22A11F2FA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4687F-B582-BF43-B4CB-A38F6C16EF2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05794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8871D9-0BD7-0CC1-0FA0-EE2DB875A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96086-689A-8546-AE02-589368BA94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0D79E-5681-81CF-32C1-E1FA20E0FF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0C9EF5-57D0-D34A-95DE-4DAD682F6395}" type="datetimeFigureOut">
              <a:rPr lang="en-DK" smtClean="0"/>
              <a:pPr/>
              <a:t>10/11/2022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F2726-2F17-9D0C-D0A1-65B62746C2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BEDEC-F071-01ED-D5A7-B560E6D73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304687F-B582-BF43-B4CB-A38F6C16EF2F}" type="slidenum">
              <a:rPr lang="en-DK" smtClean="0"/>
              <a:pPr/>
              <a:t>‹#›</a:t>
            </a:fld>
            <a:endParaRPr lang="en-DK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9A6D723-E5F7-16FF-11DA-7426D87F705A}"/>
              </a:ext>
            </a:extLst>
          </p:cNvPr>
          <p:cNvCxnSpPr>
            <a:cxnSpLocks/>
          </p:cNvCxnSpPr>
          <p:nvPr userDrawn="1"/>
        </p:nvCxnSpPr>
        <p:spPr>
          <a:xfrm>
            <a:off x="838200" y="6721475"/>
            <a:ext cx="10515600" cy="0"/>
          </a:xfrm>
          <a:prstGeom prst="line">
            <a:avLst/>
          </a:prstGeom>
          <a:ln w="38100">
            <a:solidFill>
              <a:srgbClr val="B4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448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8.05027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henweichen/DeepCTR-Torch" TargetMode="External"/><Relationship Id="rId5" Type="http://schemas.openxmlformats.org/officeDocument/2006/relationships/hyperlink" Target="https://arxiv.org/abs/1703.04247" TargetMode="Externa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clanthology.org/P19-1033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icrosoft/recommenders" TargetMode="External"/><Relationship Id="rId5" Type="http://schemas.openxmlformats.org/officeDocument/2006/relationships/hyperlink" Target="https://aclanthology.org/D19-1671/" TargetMode="Externa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5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3.04247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jpe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pglobal.com/marketintelligence/en/news-insights/latest-news-headlines/us-supreme-court-to-consider-recommender-algorithms-in-key-internet-shield-case-7271681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milarweb.com/top-websites/denmark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mailto:miri@dtu.dk" TargetMode="External"/><Relationship Id="rId3" Type="http://schemas.openxmlformats.org/officeDocument/2006/relationships/image" Target="../media/image7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kasper.lindskow@eb.dk" TargetMode="External"/><Relationship Id="rId5" Type="http://schemas.openxmlformats.org/officeDocument/2006/relationships/image" Target="../media/image8.jpeg"/><Relationship Id="rId4" Type="http://schemas.openxmlformats.org/officeDocument/2006/relationships/hyperlink" Target="mailto:jefr@dtu.dk" TargetMode="External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D0687-F1F9-EAA7-2693-34AC6D5813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K" dirty="0"/>
              <a:t>RecSys – DK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BAD84-6582-2BF2-5FCF-7256E913D3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K" dirty="0"/>
              <a:t>Johannes Kruse</a:t>
            </a:r>
          </a:p>
          <a:p>
            <a:r>
              <a:rPr lang="en-DK" dirty="0"/>
              <a:t>@EkstraBladet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72A8F0-97D6-5F54-BABE-A5451A3E3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036" y="461443"/>
            <a:ext cx="741927" cy="1082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BB8F83-651A-9A65-1217-F8016F0A9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0525" y="351398"/>
            <a:ext cx="1027952" cy="10279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50A6F1-11C2-A75E-8AAA-7B13D3AD9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113" y="293694"/>
            <a:ext cx="1143361" cy="114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1387B-F03F-66F4-1B45-3E6FCF044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dirty="0"/>
              <a:t>Do Recommendation Systems Generalize Across News Domains?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D74D4-AB3B-094C-4284-6864DA34D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GB" i="1" dirty="0"/>
          </a:p>
          <a:p>
            <a:r>
              <a:rPr lang="en-GB" b="1" dirty="0"/>
              <a:t>Assumption</a:t>
            </a:r>
            <a:r>
              <a:rPr lang="en-GB" i="1" dirty="0"/>
              <a:t> </a:t>
            </a:r>
          </a:p>
          <a:p>
            <a:pPr lvl="1"/>
            <a:r>
              <a:rPr lang="en-GB" dirty="0"/>
              <a:t>Methods developed for the MIND competition are based on news consumption data from a major news aggregator; MSN news. </a:t>
            </a:r>
          </a:p>
          <a:p>
            <a:r>
              <a:rPr lang="en-GB" b="1" dirty="0"/>
              <a:t>Motivation</a:t>
            </a:r>
          </a:p>
          <a:p>
            <a:pPr lvl="1"/>
            <a:r>
              <a:rPr lang="en-GB" dirty="0"/>
              <a:t>Examine to what extent the method developed a for news aggregator (and other purposes) can generalize to a novel dataset from Ekstra Bladet</a:t>
            </a:r>
            <a:endParaRPr lang="en-DK" dirty="0"/>
          </a:p>
          <a:p>
            <a:r>
              <a:rPr lang="en-DK" b="1" dirty="0"/>
              <a:t>Finding</a:t>
            </a:r>
          </a:p>
          <a:p>
            <a:pPr lvl="1"/>
            <a:r>
              <a:rPr lang="en-GB" i="1" dirty="0"/>
              <a:t>“The main finding of our research is that methods designed for a news aggregator generalize to news publishes; to some extent.”</a:t>
            </a:r>
            <a:endParaRPr lang="en-DK" i="1" dirty="0"/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741983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ABD76-5401-8ED8-8EC9-C08B9198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 Recommendation Methods</a:t>
            </a:r>
            <a:endParaRPr lang="en-DK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DB74314-424C-57D2-9574-898CA84BFFF2}"/>
              </a:ext>
            </a:extLst>
          </p:cNvPr>
          <p:cNvGrpSpPr/>
          <p:nvPr/>
        </p:nvGrpSpPr>
        <p:grpSpPr>
          <a:xfrm>
            <a:off x="478332" y="2118863"/>
            <a:ext cx="4299815" cy="3539702"/>
            <a:chOff x="376005" y="2802754"/>
            <a:chExt cx="3952156" cy="3253502"/>
          </a:xfrm>
        </p:grpSpPr>
        <p:pic>
          <p:nvPicPr>
            <p:cNvPr id="2056" name="Picture 8" descr="Layer L &#10;Layer 2 &#10;Layer 1 &#10;Bi-lnteraction Pooling &#10;1 0 0 0.2 &#10;Prediction Score &#10;Hidden Layers &#10;B-lnteraction Layer &#10;Embedding Layer &#10;Input Feature Vector (sparse) &#10;Figure 2: Neural Factorization Machines model (the first- &#10;order linear regression part is not shown for clarity). ">
              <a:extLst>
                <a:ext uri="{FF2B5EF4-FFF2-40B4-BE49-F238E27FC236}">
                  <a16:creationId xmlns:a16="http://schemas.microsoft.com/office/drawing/2014/main" id="{9AD7EF97-4666-BC76-D7EC-C3FC4B0CAF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6005" y="2802754"/>
              <a:ext cx="3952156" cy="2914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E1C124D-EF66-41A2-705E-D6D70B4335B7}"/>
                </a:ext>
              </a:extLst>
            </p:cNvPr>
            <p:cNvSpPr txBox="1"/>
            <p:nvPr/>
          </p:nvSpPr>
          <p:spPr>
            <a:xfrm>
              <a:off x="376005" y="5716786"/>
              <a:ext cx="3952156" cy="339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dirty="0">
                  <a:latin typeface="Arial" panose="020B0604020202020204" pitchFamily="34" charset="0"/>
                  <a:cs typeface="Arial" panose="020B0604020202020204" pitchFamily="34" charset="0"/>
                  <a:hlinkClick r:id="rId3"/>
                </a:rPr>
                <a:t>NFM (He et al. 2017)</a:t>
              </a:r>
              <a:endParaRPr lang="da-DK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4C42F46-37A8-1B4E-7B43-46CC79ABAF77}"/>
              </a:ext>
            </a:extLst>
          </p:cNvPr>
          <p:cNvGrpSpPr/>
          <p:nvPr/>
        </p:nvGrpSpPr>
        <p:grpSpPr>
          <a:xfrm>
            <a:off x="5341214" y="2118863"/>
            <a:ext cx="6648440" cy="3572191"/>
            <a:chOff x="-1060493" y="-4271461"/>
            <a:chExt cx="6667500" cy="3582432"/>
          </a:xfrm>
        </p:grpSpPr>
        <p:pic>
          <p:nvPicPr>
            <p:cNvPr id="2054" name="Picture 6" descr="Inner Product &#10;Simoid Functi.M1 &#10;I Layer &#10;Esc FÄure70 &#10;Field i &#10;'eight—I Connecticm ¯ &#10;Field &#10;mtøut Units &#10;Hi Layer &#10;Field • ">
              <a:extLst>
                <a:ext uri="{FF2B5EF4-FFF2-40B4-BE49-F238E27FC236}">
                  <a16:creationId xmlns:a16="http://schemas.microsoft.com/office/drawing/2014/main" id="{AAD5D7DF-644B-8FFE-A2B1-6057442C9D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060493" y="-4271461"/>
              <a:ext cx="6667500" cy="3213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4A1CFBE-50E8-822B-0119-699BCFDAD27A}"/>
                </a:ext>
              </a:extLst>
            </p:cNvPr>
            <p:cNvSpPr txBox="1"/>
            <p:nvPr/>
          </p:nvSpPr>
          <p:spPr>
            <a:xfrm>
              <a:off x="-1060492" y="-1058361"/>
              <a:ext cx="66674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a-DK" dirty="0">
                  <a:latin typeface="Arial" panose="020B0604020202020204" pitchFamily="34" charset="0"/>
                  <a:cs typeface="Arial" panose="020B0604020202020204" pitchFamily="34" charset="0"/>
                  <a:hlinkClick r:id="rId5"/>
                </a:rPr>
                <a:t>DeepFM (Guo et al. 2017)</a:t>
              </a:r>
              <a:endParaRPr lang="da-DK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364BE30-78D2-DC0B-1A25-F5532890B491}"/>
              </a:ext>
            </a:extLst>
          </p:cNvPr>
          <p:cNvSpPr txBox="1"/>
          <p:nvPr/>
        </p:nvSpPr>
        <p:spPr>
          <a:xfrm>
            <a:off x="2038270" y="1749531"/>
            <a:ext cx="1012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STACKED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467337-B56B-B74A-E2F6-7E14BE7A750B}"/>
              </a:ext>
            </a:extLst>
          </p:cNvPr>
          <p:cNvSpPr txBox="1"/>
          <p:nvPr/>
        </p:nvSpPr>
        <p:spPr>
          <a:xfrm>
            <a:off x="8123939" y="175310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PARALLEL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E927075-9D9A-49FE-4E35-82BF09264976}"/>
              </a:ext>
            </a:extLst>
          </p:cNvPr>
          <p:cNvCxnSpPr/>
          <p:nvPr/>
        </p:nvCxnSpPr>
        <p:spPr>
          <a:xfrm>
            <a:off x="5059680" y="2383023"/>
            <a:ext cx="0" cy="357219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5CF49E7-A43E-EB68-6216-D65B018C51E5}"/>
              </a:ext>
            </a:extLst>
          </p:cNvPr>
          <p:cNvSpPr txBox="1"/>
          <p:nvPr/>
        </p:nvSpPr>
        <p:spPr>
          <a:xfrm>
            <a:off x="616920" y="59189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DK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5983C7-202D-F091-5492-7E9354BC6506}"/>
              </a:ext>
            </a:extLst>
          </p:cNvPr>
          <p:cNvSpPr txBox="1"/>
          <p:nvPr/>
        </p:nvSpPr>
        <p:spPr>
          <a:xfrm>
            <a:off x="8327009" y="6428764"/>
            <a:ext cx="30267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hlinkClick r:id="rId6"/>
              </a:rPr>
              <a:t>https://github.com/shenweichen/DeepCTR-Torch</a:t>
            </a:r>
            <a:endParaRPr lang="en-DK" sz="11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C26FD0-0358-4F11-624E-3F78240B7853}"/>
              </a:ext>
            </a:extLst>
          </p:cNvPr>
          <p:cNvSpPr txBox="1"/>
          <p:nvPr/>
        </p:nvSpPr>
        <p:spPr>
          <a:xfrm>
            <a:off x="835457" y="63210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DK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452B3E-2104-1ACA-B19D-56F342E7BA4C}"/>
              </a:ext>
            </a:extLst>
          </p:cNvPr>
          <p:cNvSpPr txBox="1"/>
          <p:nvPr/>
        </p:nvSpPr>
        <p:spPr>
          <a:xfrm>
            <a:off x="743611" y="6335875"/>
            <a:ext cx="5199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Rely on multiple features to make recommendations</a:t>
            </a:r>
            <a:endParaRPr lang="en-DK" b="1" dirty="0"/>
          </a:p>
        </p:txBody>
      </p:sp>
    </p:spTree>
    <p:extLst>
      <p:ext uri="{BB962C8B-B14F-4D97-AF65-F5344CB8AC3E}">
        <p14:creationId xmlns:p14="http://schemas.microsoft.com/office/powerpoint/2010/main" val="278275265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ABD76-5401-8ED8-8EC9-C08B9198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News Recommendation Methods</a:t>
            </a:r>
            <a:endParaRPr lang="en-DK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C6FFF0E-9F5E-FEB6-1C4F-A1DDFDE37E9C}"/>
              </a:ext>
            </a:extLst>
          </p:cNvPr>
          <p:cNvGrpSpPr/>
          <p:nvPr/>
        </p:nvGrpSpPr>
        <p:grpSpPr>
          <a:xfrm>
            <a:off x="5936343" y="2111112"/>
            <a:ext cx="5417457" cy="4060990"/>
            <a:chOff x="5594504" y="160816"/>
            <a:chExt cx="4168765" cy="3124956"/>
          </a:xfrm>
        </p:grpSpPr>
        <p:pic>
          <p:nvPicPr>
            <p:cNvPr id="2050" name="Picture 2" descr="GRU &#10;GRU &#10;(a) LSTUR-ini. &#10;Dot Product &#10;GRU &#10;Candidate ">
              <a:extLst>
                <a:ext uri="{FF2B5EF4-FFF2-40B4-BE49-F238E27FC236}">
                  <a16:creationId xmlns:a16="http://schemas.microsoft.com/office/drawing/2014/main" id="{03ED498E-A2B1-24B0-0C4F-DB8BFAD9EE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94504" y="160816"/>
              <a:ext cx="4168765" cy="2755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70D4EF7-CCA2-0EBE-ADC1-3266D42F18FA}"/>
                </a:ext>
              </a:extLst>
            </p:cNvPr>
            <p:cNvSpPr txBox="1"/>
            <p:nvPr/>
          </p:nvSpPr>
          <p:spPr>
            <a:xfrm>
              <a:off x="5594504" y="2916440"/>
              <a:ext cx="4168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hlinkClick r:id="rId3"/>
                </a:rPr>
                <a:t>An et al. 2019</a:t>
              </a:r>
              <a:endParaRPr lang="en-DK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02EFB8D-FDCB-9179-7BCB-0281FEAAB9CC}"/>
              </a:ext>
            </a:extLst>
          </p:cNvPr>
          <p:cNvGrpSpPr/>
          <p:nvPr/>
        </p:nvGrpSpPr>
        <p:grpSpPr>
          <a:xfrm>
            <a:off x="743611" y="2111112"/>
            <a:ext cx="4082894" cy="4060990"/>
            <a:chOff x="10741090" y="1027906"/>
            <a:chExt cx="4168765" cy="4146400"/>
          </a:xfrm>
        </p:grpSpPr>
        <p:pic>
          <p:nvPicPr>
            <p:cNvPr id="2052" name="Picture 4" descr="u &#10;Dot &#10;Click &#10;Probability &#10;hi &#10;2 &#10;qw &#10;e &#10;hi &#10;h} &#10;rrv &#10;•u Ill?} &#10;el &#10;rl &#10;News &#10;Encoder &#10;DI &#10;News &#10;Encoder &#10;Word Embeddin &#10;W &#10;Browsed News &#10;rl &#10;News &#10;Encoder &#10;DC &#10;Candidate News &#10;Figure 2: The framework of our NRMS approach. ">
              <a:extLst>
                <a:ext uri="{FF2B5EF4-FFF2-40B4-BE49-F238E27FC236}">
                  <a16:creationId xmlns:a16="http://schemas.microsoft.com/office/drawing/2014/main" id="{19A3D58A-9F26-E22C-01EF-2BE39249EC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41090" y="1027906"/>
              <a:ext cx="4168765" cy="37770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75252E1-C88A-1BF2-859A-D76D4414BCA9}"/>
                </a:ext>
              </a:extLst>
            </p:cNvPr>
            <p:cNvSpPr txBox="1"/>
            <p:nvPr/>
          </p:nvSpPr>
          <p:spPr>
            <a:xfrm>
              <a:off x="10741090" y="4804974"/>
              <a:ext cx="4168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DK" dirty="0">
                  <a:hlinkClick r:id="rId5"/>
                </a:rPr>
                <a:t>Wu et al. 2019</a:t>
              </a:r>
              <a:endParaRPr lang="en-DK" dirty="0"/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4508676-5549-EF8E-95B5-1E43B55FBBDF}"/>
              </a:ext>
            </a:extLst>
          </p:cNvPr>
          <p:cNvCxnSpPr/>
          <p:nvPr/>
        </p:nvCxnSpPr>
        <p:spPr>
          <a:xfrm>
            <a:off x="5059680" y="2383023"/>
            <a:ext cx="0" cy="357219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08A9256-27D8-211A-D6B8-090E544A608C}"/>
              </a:ext>
            </a:extLst>
          </p:cNvPr>
          <p:cNvSpPr txBox="1"/>
          <p:nvPr/>
        </p:nvSpPr>
        <p:spPr>
          <a:xfrm>
            <a:off x="1363162" y="1748076"/>
            <a:ext cx="2843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(-) LONG-TERM EMBEDDING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6428B8-5D36-046C-DF57-8E34E1E24140}"/>
              </a:ext>
            </a:extLst>
          </p:cNvPr>
          <p:cNvSpPr txBox="1"/>
          <p:nvPr/>
        </p:nvSpPr>
        <p:spPr>
          <a:xfrm>
            <a:off x="7200733" y="1741780"/>
            <a:ext cx="2888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(+) LONG-TERM EMBEDDING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D7EFF8-01AA-7AB1-E5B9-A148B736007F}"/>
              </a:ext>
            </a:extLst>
          </p:cNvPr>
          <p:cNvSpPr txBox="1"/>
          <p:nvPr/>
        </p:nvSpPr>
        <p:spPr>
          <a:xfrm>
            <a:off x="9252159" y="6389736"/>
            <a:ext cx="27975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hlinkClick r:id="rId6"/>
              </a:rPr>
              <a:t>https://github.com/microsoft/recommenders</a:t>
            </a:r>
            <a:endParaRPr lang="en-DK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E0FAD1-604E-A5A8-ADD9-5602716C2978}"/>
              </a:ext>
            </a:extLst>
          </p:cNvPr>
          <p:cNvSpPr txBox="1"/>
          <p:nvPr/>
        </p:nvSpPr>
        <p:spPr>
          <a:xfrm>
            <a:off x="743611" y="6335875"/>
            <a:ext cx="850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Developed based on news consumption data from a major news aggregator; MSN news</a:t>
            </a:r>
            <a:endParaRPr lang="en-DK" b="1" dirty="0"/>
          </a:p>
        </p:txBody>
      </p:sp>
    </p:spTree>
    <p:extLst>
      <p:ext uri="{BB962C8B-B14F-4D97-AF65-F5344CB8AC3E}">
        <p14:creationId xmlns:p14="http://schemas.microsoft.com/office/powerpoint/2010/main" val="17146953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DC41B-F859-8F36-0FD3-D302EC3D0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i="1" dirty="0"/>
              <a:t>Have we missed something?</a:t>
            </a:r>
          </a:p>
        </p:txBody>
      </p:sp>
      <p:pic>
        <p:nvPicPr>
          <p:cNvPr id="3076" name="Picture 4" descr="Steam Community Market :: Listings for Sealed Graffiti | Question Mark  (Shark White)">
            <a:extLst>
              <a:ext uri="{FF2B5EF4-FFF2-40B4-BE49-F238E27FC236}">
                <a16:creationId xmlns:a16="http://schemas.microsoft.com/office/drawing/2014/main" id="{315547AE-5660-38A9-0166-469F0294590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6501" y="1999501"/>
            <a:ext cx="2858997" cy="2858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22285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8EDE9-844C-F68F-06DA-695DAF8A4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Today…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FFADB-9B68-465E-FD41-5FC09F993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  <p:pic>
        <p:nvPicPr>
          <p:cNvPr id="4098" name="Picture 2" descr="Game: Fast Forward | Family | BoardGameGeek">
            <a:extLst>
              <a:ext uri="{FF2B5EF4-FFF2-40B4-BE49-F238E27FC236}">
                <a16:creationId xmlns:a16="http://schemas.microsoft.com/office/drawing/2014/main" id="{D1ADE09C-EA78-A521-797A-7CDEE69AB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4815" y="2667635"/>
            <a:ext cx="1882370" cy="152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14739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D73EC-D060-04C2-052A-AB5706747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Open-source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D7C08-9B31-60A7-7A0B-EF130F59C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DK" i="1" dirty="0"/>
          </a:p>
          <a:p>
            <a:pPr lvl="1"/>
            <a:endParaRPr lang="en-DK" i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6A02C94-F3D2-C245-17A5-A064CA3535A1}"/>
              </a:ext>
            </a:extLst>
          </p:cNvPr>
          <p:cNvGrpSpPr/>
          <p:nvPr/>
        </p:nvGrpSpPr>
        <p:grpSpPr>
          <a:xfrm>
            <a:off x="1974385" y="2178292"/>
            <a:ext cx="2621798" cy="1946806"/>
            <a:chOff x="7176406" y="4446364"/>
            <a:chExt cx="2621798" cy="1946806"/>
          </a:xfrm>
        </p:grpSpPr>
        <p:pic>
          <p:nvPicPr>
            <p:cNvPr id="5" name="Picture 2" descr="Er Ekstra Bladets strategioplæg en joke, som er skrevet af en falsk  skurvognsskribent?">
              <a:extLst>
                <a:ext uri="{FF2B5EF4-FFF2-40B4-BE49-F238E27FC236}">
                  <a16:creationId xmlns:a16="http://schemas.microsoft.com/office/drawing/2014/main" id="{2DE79F9F-D166-F317-178E-330A689550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76406" y="4820092"/>
              <a:ext cx="2621798" cy="15730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687A9E8-870C-38F5-9C9F-3D97ABEE9A55}"/>
                </a:ext>
              </a:extLst>
            </p:cNvPr>
            <p:cNvSpPr txBox="1"/>
            <p:nvPr/>
          </p:nvSpPr>
          <p:spPr>
            <a:xfrm>
              <a:off x="7176406" y="4446364"/>
              <a:ext cx="26217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DK" i="1" dirty="0"/>
                <a:t>“EB-News”</a:t>
              </a:r>
              <a:r>
                <a:rPr lang="en-DK" dirty="0"/>
                <a:t> </a:t>
              </a:r>
              <a:r>
                <a:rPr lang="en-DK" i="1" dirty="0"/>
                <a:t>(dataset)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F93A7D5-D1D8-400F-A946-6D6265AC6ECB}"/>
              </a:ext>
            </a:extLst>
          </p:cNvPr>
          <p:cNvGrpSpPr/>
          <p:nvPr/>
        </p:nvGrpSpPr>
        <p:grpSpPr>
          <a:xfrm>
            <a:off x="7309705" y="2178292"/>
            <a:ext cx="3363426" cy="3956672"/>
            <a:chOff x="7224299" y="1825625"/>
            <a:chExt cx="3363426" cy="395667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988506-B6C0-5F86-385C-7348DCA7C86B}"/>
                </a:ext>
              </a:extLst>
            </p:cNvPr>
            <p:cNvGrpSpPr/>
            <p:nvPr/>
          </p:nvGrpSpPr>
          <p:grpSpPr>
            <a:xfrm>
              <a:off x="7510412" y="1825625"/>
              <a:ext cx="2791201" cy="1946806"/>
              <a:chOff x="8077010" y="2879008"/>
              <a:chExt cx="2791201" cy="1946806"/>
            </a:xfrm>
          </p:grpSpPr>
          <p:pic>
            <p:nvPicPr>
              <p:cNvPr id="1026" name="Picture 2" descr="8 Things you must know about your competition">
                <a:extLst>
                  <a:ext uri="{FF2B5EF4-FFF2-40B4-BE49-F238E27FC236}">
                    <a16:creationId xmlns:a16="http://schemas.microsoft.com/office/drawing/2014/main" id="{75822DC3-8D44-D1A5-4389-441DA243DF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77010" y="3255763"/>
                <a:ext cx="2791201" cy="15700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CABC74D-FCC0-E358-692A-7D5A3A07A92A}"/>
                  </a:ext>
                </a:extLst>
              </p:cNvPr>
              <p:cNvSpPr txBox="1"/>
              <p:nvPr/>
            </p:nvSpPr>
            <p:spPr>
              <a:xfrm>
                <a:off x="8077010" y="2879008"/>
                <a:ext cx="27912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DK" i="1" dirty="0"/>
                  <a:t>EB-</a:t>
                </a:r>
                <a:r>
                  <a:rPr lang="en-GB" i="1" dirty="0"/>
                  <a:t>Competition</a:t>
                </a:r>
                <a:endParaRPr lang="en-DK" i="1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BE8462A-754F-E01B-2864-8745F268A21C}"/>
                </a:ext>
              </a:extLst>
            </p:cNvPr>
            <p:cNvGrpSpPr/>
            <p:nvPr/>
          </p:nvGrpSpPr>
          <p:grpSpPr>
            <a:xfrm>
              <a:off x="7224299" y="3907368"/>
              <a:ext cx="3363426" cy="1874929"/>
              <a:chOff x="6931324" y="3892905"/>
              <a:chExt cx="4097361" cy="2284058"/>
            </a:xfrm>
          </p:grpSpPr>
          <p:pic>
            <p:nvPicPr>
              <p:cNvPr id="9" name="Content Placeholder 4">
                <a:extLst>
                  <a:ext uri="{FF2B5EF4-FFF2-40B4-BE49-F238E27FC236}">
                    <a16:creationId xmlns:a16="http://schemas.microsoft.com/office/drawing/2014/main" id="{214222DB-A03F-5C91-E158-35E5A5E542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40478" y="3892905"/>
                <a:ext cx="3788207" cy="1880832"/>
              </a:xfrm>
              <a:prstGeom prst="rect">
                <a:avLst/>
              </a:prstGeom>
            </p:spPr>
          </p:pic>
          <p:pic>
            <p:nvPicPr>
              <p:cNvPr id="10" name="Content Placeholder 4">
                <a:extLst>
                  <a:ext uri="{FF2B5EF4-FFF2-40B4-BE49-F238E27FC236}">
                    <a16:creationId xmlns:a16="http://schemas.microsoft.com/office/drawing/2014/main" id="{21D567FB-B902-29F0-2685-FB78A82937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31324" y="4296131"/>
                <a:ext cx="3788207" cy="1880832"/>
              </a:xfrm>
              <a:prstGeom prst="rect">
                <a:avLst/>
              </a:prstGeom>
            </p:spPr>
          </p:pic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2FC4FD1-0BA0-D46B-0EF1-401D0062076C}"/>
              </a:ext>
            </a:extLst>
          </p:cNvPr>
          <p:cNvSpPr txBox="1"/>
          <p:nvPr/>
        </p:nvSpPr>
        <p:spPr>
          <a:xfrm>
            <a:off x="4830288" y="1771989"/>
            <a:ext cx="25350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200" b="1" i="1" dirty="0"/>
              <a:t>Release: 2023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02CEBA6-5C42-BFEF-F9A3-740E13D7FB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7224" y="4424500"/>
            <a:ext cx="3536120" cy="1453061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896F144-04D4-5CB9-B577-8AD8AEA98171}"/>
              </a:ext>
            </a:extLst>
          </p:cNvPr>
          <p:cNvGrpSpPr/>
          <p:nvPr/>
        </p:nvGrpSpPr>
        <p:grpSpPr>
          <a:xfrm>
            <a:off x="5257789" y="2583612"/>
            <a:ext cx="1676423" cy="1676423"/>
            <a:chOff x="5257789" y="2583612"/>
            <a:chExt cx="1676423" cy="1676423"/>
          </a:xfrm>
        </p:grpSpPr>
        <p:pic>
          <p:nvPicPr>
            <p:cNvPr id="13" name="Picture 4" descr="Steam Community Market :: Listings for Sealed Graffiti | Question Mark  (Shark White)">
              <a:extLst>
                <a:ext uri="{FF2B5EF4-FFF2-40B4-BE49-F238E27FC236}">
                  <a16:creationId xmlns:a16="http://schemas.microsoft.com/office/drawing/2014/main" id="{7F697CB3-6CA2-05FC-423D-BF9DBDAEDB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789" y="2583612"/>
              <a:ext cx="1676423" cy="16764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8AFA3F9-B517-40CF-F1FF-FE97EC491D2C}"/>
                </a:ext>
              </a:extLst>
            </p:cNvPr>
            <p:cNvSpPr txBox="1"/>
            <p:nvPr/>
          </p:nvSpPr>
          <p:spPr>
            <a:xfrm>
              <a:off x="5579897" y="3816628"/>
              <a:ext cx="1032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K" dirty="0"/>
                <a:t>Format…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63786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E45A2-E0DB-5870-AB22-366AB23A7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Evaluation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8A00F-4474-8AA9-9389-57896ED7D0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K" dirty="0"/>
              <a:t>Beyond </a:t>
            </a:r>
            <a:r>
              <a:rPr lang="en-GB" dirty="0"/>
              <a:t>Accuracy</a:t>
            </a:r>
          </a:p>
          <a:p>
            <a:pPr lvl="1"/>
            <a:r>
              <a:rPr lang="en-GB" i="1" dirty="0"/>
              <a:t>Diversity </a:t>
            </a:r>
          </a:p>
          <a:p>
            <a:pPr lvl="1"/>
            <a:r>
              <a:rPr lang="en-GB" i="1" dirty="0"/>
              <a:t>Serendipity</a:t>
            </a:r>
          </a:p>
          <a:p>
            <a:pPr lvl="1"/>
            <a:r>
              <a:rPr lang="en-GB" i="1" dirty="0"/>
              <a:t>Coverage </a:t>
            </a:r>
          </a:p>
          <a:p>
            <a:pPr lvl="1"/>
            <a:r>
              <a:rPr lang="en-GB" i="1" dirty="0"/>
              <a:t>Popularity</a:t>
            </a:r>
          </a:p>
          <a:p>
            <a:pPr lvl="1"/>
            <a:r>
              <a:rPr lang="en-GB" i="1" dirty="0"/>
              <a:t>Others? </a:t>
            </a:r>
            <a:endParaRPr lang="en-DK" i="1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26AE0A0-336A-1C05-3049-E54F7E814FB7}"/>
              </a:ext>
            </a:extLst>
          </p:cNvPr>
          <p:cNvGrpSpPr/>
          <p:nvPr/>
        </p:nvGrpSpPr>
        <p:grpSpPr>
          <a:xfrm>
            <a:off x="4075372" y="3196045"/>
            <a:ext cx="7453690" cy="2384335"/>
            <a:chOff x="2544332" y="3795847"/>
            <a:chExt cx="8228437" cy="2632166"/>
          </a:xfrm>
        </p:grpSpPr>
        <p:pic>
          <p:nvPicPr>
            <p:cNvPr id="5122" name="Picture 2" descr="Smagstest af leverpostej – hvilken er bedst? - Madens Verden">
              <a:extLst>
                <a:ext uri="{FF2B5EF4-FFF2-40B4-BE49-F238E27FC236}">
                  <a16:creationId xmlns:a16="http://schemas.microsoft.com/office/drawing/2014/main" id="{292027C9-C9E6-DAE6-C45A-481041CA53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63215" y="3795847"/>
              <a:ext cx="3509554" cy="2632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A6A1D56-F339-E18A-A08B-E02E1A068004}"/>
                </a:ext>
              </a:extLst>
            </p:cNvPr>
            <p:cNvGrpSpPr/>
            <p:nvPr/>
          </p:nvGrpSpPr>
          <p:grpSpPr>
            <a:xfrm>
              <a:off x="2544332" y="4185458"/>
              <a:ext cx="3680866" cy="1977721"/>
              <a:chOff x="-1060493" y="-4271461"/>
              <a:chExt cx="6667500" cy="3582432"/>
            </a:xfrm>
          </p:grpSpPr>
          <p:pic>
            <p:nvPicPr>
              <p:cNvPr id="5" name="Picture 6" descr="Inner Product &#10;Simoid Functi.M1 &#10;I Layer &#10;Esc FÄure70 &#10;Field i &#10;'eight—I Connecticm ¯ &#10;Field &#10;mtøut Units &#10;Hi Layer &#10;Field • ">
                <a:extLst>
                  <a:ext uri="{FF2B5EF4-FFF2-40B4-BE49-F238E27FC236}">
                    <a16:creationId xmlns:a16="http://schemas.microsoft.com/office/drawing/2014/main" id="{2E4A80D5-FA41-5335-9A23-B07DDEF1E6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060493" y="-4271461"/>
                <a:ext cx="6667500" cy="32131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67E1956-9CF2-2A94-5A5F-1469AABE310B}"/>
                  </a:ext>
                </a:extLst>
              </p:cNvPr>
              <p:cNvSpPr txBox="1"/>
              <p:nvPr/>
            </p:nvSpPr>
            <p:spPr>
              <a:xfrm>
                <a:off x="-1060492" y="-1058361"/>
                <a:ext cx="66674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a-DK" dirty="0">
                    <a:latin typeface="Arial" panose="020B0604020202020204" pitchFamily="34" charset="0"/>
                    <a:cs typeface="Arial" panose="020B0604020202020204" pitchFamily="34" charset="0"/>
                    <a:hlinkClick r:id="rId4"/>
                  </a:rPr>
                  <a:t>DeepFM (Guo et al. 2017)</a:t>
                </a:r>
                <a:endParaRPr lang="da-DK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5F25558-0741-5BF7-004B-7AA0501054D1}"/>
                </a:ext>
              </a:extLst>
            </p:cNvPr>
            <p:cNvCxnSpPr>
              <a:cxnSpLocks/>
            </p:cNvCxnSpPr>
            <p:nvPr/>
          </p:nvCxnSpPr>
          <p:spPr>
            <a:xfrm>
              <a:off x="6321336" y="5111929"/>
              <a:ext cx="866703" cy="0"/>
            </a:xfrm>
            <a:prstGeom prst="straightConnector1">
              <a:avLst/>
            </a:prstGeom>
            <a:ln w="1333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309838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FB1BA-6EE1-4153-7B15-21EFD099C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Transparency…</a:t>
            </a:r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7C83E8-40E8-3D0C-D42C-D517EC0F2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474" y="1690688"/>
            <a:ext cx="2730749" cy="2817018"/>
          </a:xfrm>
          <a:prstGeom prst="rect">
            <a:avLst/>
          </a:prstGeom>
        </p:spPr>
      </p:pic>
      <p:pic>
        <p:nvPicPr>
          <p:cNvPr id="1026" name="Picture 2" descr="Kunstig Intelligens i Medierne 2022">
            <a:extLst>
              <a:ext uri="{FF2B5EF4-FFF2-40B4-BE49-F238E27FC236}">
                <a16:creationId xmlns:a16="http://schemas.microsoft.com/office/drawing/2014/main" id="{D0388C83-75DA-E346-388D-A13CA17F5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8542" y="1665044"/>
            <a:ext cx="4199641" cy="209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AA97629-B85C-FE2F-C511-4E4557976B5D}"/>
              </a:ext>
            </a:extLst>
          </p:cNvPr>
          <p:cNvGrpSpPr/>
          <p:nvPr/>
        </p:nvGrpSpPr>
        <p:grpSpPr>
          <a:xfrm>
            <a:off x="4419663" y="3895099"/>
            <a:ext cx="3282689" cy="2619767"/>
            <a:chOff x="5028412" y="2969443"/>
            <a:chExt cx="4364821" cy="348336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4BDE5B1-9BF0-40A1-C684-57F418678E66}"/>
                </a:ext>
              </a:extLst>
            </p:cNvPr>
            <p:cNvGrpSpPr/>
            <p:nvPr/>
          </p:nvGrpSpPr>
          <p:grpSpPr>
            <a:xfrm>
              <a:off x="5028412" y="2969443"/>
              <a:ext cx="4289404" cy="3483368"/>
              <a:chOff x="5660008" y="1635785"/>
              <a:chExt cx="5127199" cy="416373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36E805D-E024-8F69-16A8-3DE9FECC74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60008" y="3263705"/>
                <a:ext cx="5127199" cy="2535810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1ECF95C-C0F5-28A1-01BA-CBF650E78F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60008" y="1635785"/>
                <a:ext cx="3886200" cy="1627920"/>
              </a:xfrm>
              <a:prstGeom prst="rect">
                <a:avLst/>
              </a:prstGeom>
            </p:spPr>
          </p:pic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B873F95-1D4C-FDCF-D8A8-0087A2A117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55129" y="2969443"/>
              <a:ext cx="1238104" cy="1361914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0A0FA81-6D64-7225-19AB-E8DCF823EE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29900" y="2311815"/>
            <a:ext cx="3359150" cy="1176696"/>
          </a:xfrm>
          <a:prstGeom prst="rect">
            <a:avLst/>
          </a:prstGeom>
        </p:spPr>
      </p:pic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81C1FD97-CF88-D9EE-E895-CFCC7FC9C6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8628793" y="3834453"/>
            <a:ext cx="1289728" cy="1369138"/>
          </a:xfrm>
        </p:spPr>
      </p:pic>
      <p:pic>
        <p:nvPicPr>
          <p:cNvPr id="11" name="Picture 10" descr="A picture containing text, queen&#10;&#10;Description automatically generated">
            <a:extLst>
              <a:ext uri="{FF2B5EF4-FFF2-40B4-BE49-F238E27FC236}">
                <a16:creationId xmlns:a16="http://schemas.microsoft.com/office/drawing/2014/main" id="{D2C41C22-817B-072E-8A14-04081E511A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16056" y="3865964"/>
            <a:ext cx="1915354" cy="191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87481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CC28C-4180-09FB-7D06-EB359A55A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Accountability…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E8B04A2-427C-DAE1-33BF-55CD5091BDAE}"/>
              </a:ext>
            </a:extLst>
          </p:cNvPr>
          <p:cNvGrpSpPr/>
          <p:nvPr/>
        </p:nvGrpSpPr>
        <p:grpSpPr>
          <a:xfrm>
            <a:off x="7711588" y="1690688"/>
            <a:ext cx="3397577" cy="4639261"/>
            <a:chOff x="2795584" y="1183341"/>
            <a:chExt cx="3731559" cy="50953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5234781-6D80-6B0F-A636-E3372459C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95584" y="1183341"/>
              <a:ext cx="3731559" cy="4616824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0601768-779F-2D4A-5769-1953462470FA}"/>
                </a:ext>
              </a:extLst>
            </p:cNvPr>
            <p:cNvSpPr txBox="1"/>
            <p:nvPr/>
          </p:nvSpPr>
          <p:spPr>
            <a:xfrm>
              <a:off x="2795584" y="5796379"/>
              <a:ext cx="3731559" cy="4822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b="0" i="0" dirty="0">
                  <a:solidFill>
                    <a:srgbClr val="1A1A1A"/>
                  </a:solidFill>
                  <a:effectLst/>
                  <a:latin typeface="Conv_Akk_Pro"/>
                </a:rPr>
                <a:t>4 Nov, 2022 – </a:t>
              </a:r>
              <a:r>
                <a:rPr lang="en-GB" dirty="0">
                  <a:solidFill>
                    <a:srgbClr val="1A1A1A"/>
                  </a:solidFill>
                  <a:latin typeface="Conv_Akk_Pro"/>
                  <a:hlinkClick r:id="rId4"/>
                </a:rPr>
                <a:t>link</a:t>
              </a:r>
              <a:endParaRPr lang="en-GB" b="0" i="0" dirty="0">
                <a:solidFill>
                  <a:srgbClr val="1A1A1A"/>
                </a:solidFill>
                <a:effectLst/>
                <a:latin typeface="Conv_Akk_Pro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3C8B371-DA9D-AE35-4AED-9E3A2BAFA167}"/>
              </a:ext>
            </a:extLst>
          </p:cNvPr>
          <p:cNvSpPr txBox="1"/>
          <p:nvPr/>
        </p:nvSpPr>
        <p:spPr>
          <a:xfrm>
            <a:off x="1082835" y="2690336"/>
            <a:ext cx="609442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0" i="1" dirty="0">
                <a:solidFill>
                  <a:srgbClr val="0A0A0A"/>
                </a:solidFill>
                <a:effectLst/>
                <a:latin typeface="Conv_Akk_Pro"/>
              </a:rPr>
              <a:t>“In the case, the Gonzalez family argues Google should be liable for the promotion of an Islamic State recruitment video by its algorithms. The video is allegedly tied to a 2015 terror attack in Paris that killed 130 people, including 23-year-old Nohemi Gonzalez.”</a:t>
            </a:r>
            <a:endParaRPr lang="en-DK" i="1" dirty="0"/>
          </a:p>
        </p:txBody>
      </p:sp>
    </p:spTree>
    <p:extLst>
      <p:ext uri="{BB962C8B-B14F-4D97-AF65-F5344CB8AC3E}">
        <p14:creationId xmlns:p14="http://schemas.microsoft.com/office/powerpoint/2010/main" val="303948578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429D7-3CEE-C09E-FDFD-DF00A7675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A51A5-82F3-03B5-5F6A-495DED30C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Ekstra Bladet &amp; PIN</a:t>
            </a:r>
          </a:p>
          <a:p>
            <a:r>
              <a:rPr lang="en-DK" sz="2400" dirty="0"/>
              <a:t>Challenges for News Recommendations</a:t>
            </a:r>
            <a:endParaRPr lang="en-GB" sz="2400" dirty="0"/>
          </a:p>
          <a:p>
            <a:r>
              <a:rPr lang="en-GB" sz="2400" dirty="0"/>
              <a:t>Project: RRS-DK</a:t>
            </a:r>
          </a:p>
          <a:p>
            <a:pPr lvl="1"/>
            <a:r>
              <a:rPr lang="en-GB" sz="2000" i="1" dirty="0"/>
              <a:t>Responsible Recommender Systems for Danish News Publishing</a:t>
            </a:r>
            <a:r>
              <a:rPr lang="en-DK" sz="2000" i="1" dirty="0"/>
              <a:t> </a:t>
            </a:r>
          </a:p>
          <a:p>
            <a:r>
              <a:rPr lang="en-DK" sz="2400" dirty="0"/>
              <a:t>Latest work</a:t>
            </a:r>
          </a:p>
          <a:p>
            <a:r>
              <a:rPr lang="en-DK" sz="2400" dirty="0"/>
              <a:t>Current work</a:t>
            </a:r>
          </a:p>
          <a:p>
            <a:r>
              <a:rPr lang="en-DK" sz="2400" dirty="0"/>
              <a:t>Importance of beyond accucary / metrics</a:t>
            </a:r>
          </a:p>
          <a:p>
            <a:endParaRPr lang="en-DK" sz="2400" dirty="0"/>
          </a:p>
        </p:txBody>
      </p:sp>
    </p:spTree>
    <p:extLst>
      <p:ext uri="{BB962C8B-B14F-4D97-AF65-F5344CB8AC3E}">
        <p14:creationId xmlns:p14="http://schemas.microsoft.com/office/powerpoint/2010/main" val="374364453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69BC9-087A-D548-A32C-C10630178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574280" cy="4351338"/>
          </a:xfrm>
        </p:spPr>
        <p:txBody>
          <a:bodyPr anchor="ctr">
            <a:normAutofit/>
          </a:bodyPr>
          <a:lstStyle/>
          <a:p>
            <a:r>
              <a:rPr lang="en-GB" sz="2400" dirty="0"/>
              <a:t>Danish News Publisher</a:t>
            </a:r>
          </a:p>
          <a:p>
            <a:pPr lvl="1"/>
            <a:r>
              <a:rPr lang="en-GB" sz="2000" dirty="0"/>
              <a:t>Text-driven; starting to do audio &amp; video </a:t>
            </a:r>
          </a:p>
          <a:p>
            <a:r>
              <a:rPr lang="en-GB" sz="2400" dirty="0"/>
              <a:t>8</a:t>
            </a:r>
            <a:r>
              <a:rPr lang="en-GB" sz="2400" baseline="30000" dirty="0"/>
              <a:t>th</a:t>
            </a:r>
            <a:r>
              <a:rPr lang="en-GB" sz="2400" dirty="0"/>
              <a:t> Most Visited Websites by Traffic in the Denmark</a:t>
            </a:r>
            <a:r>
              <a:rPr lang="en-DK" sz="2400" baseline="30000" dirty="0"/>
              <a:t>1</a:t>
            </a:r>
            <a:r>
              <a:rPr lang="en-DK" sz="2400" dirty="0"/>
              <a:t> </a:t>
            </a:r>
          </a:p>
          <a:p>
            <a:pPr lvl="1"/>
            <a:r>
              <a:rPr lang="en-DK" sz="2000" dirty="0"/>
              <a:t>1 million daily users</a:t>
            </a:r>
          </a:p>
          <a:p>
            <a:pPr lvl="1"/>
            <a:r>
              <a:rPr lang="en-GB" sz="2000" dirty="0"/>
              <a:t>450+ </a:t>
            </a:r>
            <a:r>
              <a:rPr lang="en-GB" sz="2000" dirty="0" err="1"/>
              <a:t>mio</a:t>
            </a:r>
            <a:r>
              <a:rPr lang="en-GB" sz="2000" dirty="0"/>
              <a:t> pageviews per month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79C523-9C5A-744E-B73F-640D096DEAC5}"/>
              </a:ext>
            </a:extLst>
          </p:cNvPr>
          <p:cNvSpPr txBox="1"/>
          <p:nvPr/>
        </p:nvSpPr>
        <p:spPr>
          <a:xfrm>
            <a:off x="838200" y="6409293"/>
            <a:ext cx="4428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baseline="30000" dirty="0"/>
              <a:t>1 </a:t>
            </a:r>
            <a:r>
              <a:rPr lang="en-GB" baseline="30000" dirty="0">
                <a:hlinkClick r:id="rId3"/>
              </a:rPr>
              <a:t>https://www.similarweb.com/top-websites/denmark/</a:t>
            </a:r>
            <a:r>
              <a:rPr lang="en-GB" baseline="30000" dirty="0"/>
              <a:t> (07/06/22) </a:t>
            </a:r>
            <a:endParaRPr lang="en-DK" dirty="0"/>
          </a:p>
        </p:txBody>
      </p:sp>
      <p:pic>
        <p:nvPicPr>
          <p:cNvPr id="5" name="Picture 4" descr="Logo&#10;&#10;Description automatically generated with low confidence">
            <a:extLst>
              <a:ext uri="{FF2B5EF4-FFF2-40B4-BE49-F238E27FC236}">
                <a16:creationId xmlns:a16="http://schemas.microsoft.com/office/drawing/2014/main" id="{A1059339-3306-540C-84D1-EA878D727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79375"/>
            <a:ext cx="1997398" cy="1997398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073D424A-C206-9883-F1BE-319F016F21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9930" y="1192792"/>
            <a:ext cx="2553869" cy="43513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042FF3-904C-F9DB-0EE6-226A25C226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9930" y="5703909"/>
            <a:ext cx="2553870" cy="473054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00F1108-126C-D4BC-43FC-74063413A5E7}"/>
              </a:ext>
            </a:extLst>
          </p:cNvPr>
          <p:cNvSpPr/>
          <p:nvPr/>
        </p:nvSpPr>
        <p:spPr>
          <a:xfrm>
            <a:off x="8650514" y="4920343"/>
            <a:ext cx="2830286" cy="725714"/>
          </a:xfrm>
          <a:prstGeom prst="round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7462546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2AEA129-12CB-9847-B1B7-A3426493F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706" y="2516777"/>
            <a:ext cx="4291046" cy="3660185"/>
          </a:xfrm>
        </p:spPr>
        <p:txBody>
          <a:bodyPr anchor="ctr"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endParaRPr lang="en-GB" sz="2200" dirty="0">
              <a:latin typeface="Abadi" panose="020B0604020104020204" pitchFamily="34" charset="0"/>
            </a:endParaRPr>
          </a:p>
          <a:p>
            <a:pPr>
              <a:lnSpc>
                <a:spcPct val="120000"/>
              </a:lnSpc>
              <a:buClr>
                <a:srgbClr val="C00000"/>
              </a:buClr>
            </a:pPr>
            <a:r>
              <a:rPr lang="en-GB" sz="2200" dirty="0">
                <a:latin typeface="Abadi" panose="020B0604020104020204" pitchFamily="34" charset="0"/>
              </a:rPr>
              <a:t>Collaboration with leading researchers at Danish universities</a:t>
            </a:r>
          </a:p>
          <a:p>
            <a:pPr>
              <a:lnSpc>
                <a:spcPct val="120000"/>
              </a:lnSpc>
              <a:buClr>
                <a:srgbClr val="C00000"/>
              </a:buClr>
            </a:pPr>
            <a:r>
              <a:rPr lang="en-GB" sz="2200" dirty="0">
                <a:latin typeface="Abadi" panose="020B0604020104020204" pitchFamily="34" charset="0"/>
              </a:rPr>
              <a:t>Ekstra Bladet defines and lead the research projects</a:t>
            </a:r>
          </a:p>
          <a:p>
            <a:pPr>
              <a:lnSpc>
                <a:spcPct val="120000"/>
              </a:lnSpc>
              <a:buClr>
                <a:srgbClr val="C00000"/>
              </a:buClr>
            </a:pPr>
            <a:r>
              <a:rPr lang="en-GB" sz="2200" dirty="0">
                <a:latin typeface="Abadi" panose="020B0604020104020204" pitchFamily="34" charset="0"/>
              </a:rPr>
              <a:t>Strives for a holistic approach (full picture)</a:t>
            </a:r>
          </a:p>
          <a:p>
            <a:pPr>
              <a:lnSpc>
                <a:spcPct val="120000"/>
              </a:lnSpc>
              <a:buClr>
                <a:srgbClr val="C00000"/>
              </a:buClr>
            </a:pPr>
            <a:r>
              <a:rPr lang="en-GB" sz="2200" dirty="0">
                <a:latin typeface="Abadi" panose="020B0604020104020204" pitchFamily="34" charset="0"/>
              </a:rPr>
              <a:t>Fund: IFD’s Grand Solutions program (1,5 mil euro) and Industrial PhD programme (0,5 mil. euro)</a:t>
            </a:r>
          </a:p>
          <a:p>
            <a:pPr marL="0" indent="0">
              <a:lnSpc>
                <a:spcPct val="120000"/>
              </a:lnSpc>
              <a:buNone/>
            </a:pPr>
            <a:endParaRPr lang="en-GB" sz="2200" dirty="0">
              <a:latin typeface="Abadi" panose="020B0604020104020204" pitchFamily="34" charset="0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BEF0C953-4A36-CE45-9660-B24DD5EA8595}"/>
              </a:ext>
            </a:extLst>
          </p:cNvPr>
          <p:cNvGraphicFramePr/>
          <p:nvPr/>
        </p:nvGraphicFramePr>
        <p:xfrm>
          <a:off x="-137877" y="1775367"/>
          <a:ext cx="6841123" cy="4687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Billede 11">
            <a:extLst>
              <a:ext uri="{FF2B5EF4-FFF2-40B4-BE49-F238E27FC236}">
                <a16:creationId xmlns:a16="http://schemas.microsoft.com/office/drawing/2014/main" id="{2D67B478-DA37-1F3C-1216-EEEFE95BA3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199" y="1703056"/>
            <a:ext cx="970169" cy="97016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9D8D560-AE73-80F2-0397-A3C0BB43C325}"/>
              </a:ext>
            </a:extLst>
          </p:cNvPr>
          <p:cNvCxnSpPr>
            <a:cxnSpLocks/>
          </p:cNvCxnSpPr>
          <p:nvPr/>
        </p:nvCxnSpPr>
        <p:spPr>
          <a:xfrm flipH="1">
            <a:off x="3999396" y="2332351"/>
            <a:ext cx="97017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7D8384E7-8E07-15C1-16A3-03B3715AC5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a-DK" sz="3600" dirty="0"/>
              <a:t>Platform Intelligence News</a:t>
            </a:r>
            <a:endParaRPr lang="en-DK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AAC3FF-CA07-462E-6C9C-18CD3158A812}"/>
              </a:ext>
            </a:extLst>
          </p:cNvPr>
          <p:cNvSpPr txBox="1"/>
          <p:nvPr/>
        </p:nvSpPr>
        <p:spPr>
          <a:xfrm>
            <a:off x="4192172" y="1972451"/>
            <a:ext cx="7067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i="1" dirty="0"/>
              <a:t>RRS-DK: Responsible Recommender Systems for Danish News Publishing</a:t>
            </a:r>
            <a:endParaRPr lang="en-DK" b="1" dirty="0"/>
          </a:p>
        </p:txBody>
      </p:sp>
    </p:spTree>
    <p:extLst>
      <p:ext uri="{BB962C8B-B14F-4D97-AF65-F5344CB8AC3E}">
        <p14:creationId xmlns:p14="http://schemas.microsoft.com/office/powerpoint/2010/main" val="15723004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573ED-E7AA-A824-1AB5-487F95151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dirty="0"/>
              <a:t>Research Questions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066EE90-37F3-278C-8457-BC3F9AC01DD7}"/>
              </a:ext>
            </a:extLst>
          </p:cNvPr>
          <p:cNvGrpSpPr/>
          <p:nvPr/>
        </p:nvGrpSpPr>
        <p:grpSpPr>
          <a:xfrm>
            <a:off x="4276550" y="2156729"/>
            <a:ext cx="3638899" cy="3491631"/>
            <a:chOff x="4276550" y="2156729"/>
            <a:chExt cx="3638899" cy="349163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345646-558D-06B7-56C2-EF5DB66415BE}"/>
                </a:ext>
              </a:extLst>
            </p:cNvPr>
            <p:cNvGrpSpPr/>
            <p:nvPr/>
          </p:nvGrpSpPr>
          <p:grpSpPr>
            <a:xfrm>
              <a:off x="4276550" y="2156729"/>
              <a:ext cx="3638899" cy="1091669"/>
              <a:chOff x="3755850" y="327526"/>
              <a:chExt cx="3638899" cy="1091669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C50C5F7-F418-1F86-5CF4-99FE5104AAE5}"/>
                  </a:ext>
                </a:extLst>
              </p:cNvPr>
              <p:cNvSpPr/>
              <p:nvPr/>
            </p:nvSpPr>
            <p:spPr>
              <a:xfrm>
                <a:off x="3755850" y="327526"/>
                <a:ext cx="3638899" cy="1091669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F790FD1-21E6-C8F7-A1E8-D3BEF1FEBB8F}"/>
                  </a:ext>
                </a:extLst>
              </p:cNvPr>
              <p:cNvSpPr txBox="1"/>
              <p:nvPr/>
            </p:nvSpPr>
            <p:spPr>
              <a:xfrm>
                <a:off x="3755850" y="327526"/>
                <a:ext cx="3638899" cy="109166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87554" tIns="287554" rIns="287554" bIns="287554" numCol="1" spcCol="1270" anchor="ctr" anchorCtr="0">
                <a:noAutofit/>
              </a:bodyPr>
              <a:lstStyle/>
              <a:p>
                <a:pPr marL="0" lvl="0" indent="0" algn="ctr" defTabSz="1600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3600" b="1" i="1" kern="1200" dirty="0"/>
                  <a:t>2. Improve </a:t>
                </a:r>
                <a:endParaRPr lang="en-US" sz="3600" kern="1200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DE641B3-37B3-E2C7-301E-A4BA589B641A}"/>
                </a:ext>
              </a:extLst>
            </p:cNvPr>
            <p:cNvGrpSpPr/>
            <p:nvPr/>
          </p:nvGrpSpPr>
          <p:grpSpPr>
            <a:xfrm>
              <a:off x="4276550" y="3248399"/>
              <a:ext cx="3638899" cy="2399961"/>
              <a:chOff x="3755850" y="1419196"/>
              <a:chExt cx="3638899" cy="2399961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A0D5654-0785-A512-3D69-F53A209A6ECC}"/>
                  </a:ext>
                </a:extLst>
              </p:cNvPr>
              <p:cNvSpPr/>
              <p:nvPr/>
            </p:nvSpPr>
            <p:spPr>
              <a:xfrm>
                <a:off x="3755850" y="1419196"/>
                <a:ext cx="3638899" cy="2399961"/>
              </a:xfrm>
              <a:prstGeom prst="rect">
                <a:avLst/>
              </a:prstGeom>
            </p:spPr>
            <p:style>
              <a:lnRef idx="2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5193510-7738-6C77-F94C-0575F4ECAE1B}"/>
                  </a:ext>
                </a:extLst>
              </p:cNvPr>
              <p:cNvSpPr txBox="1"/>
              <p:nvPr/>
            </p:nvSpPr>
            <p:spPr>
              <a:xfrm>
                <a:off x="3755850" y="1419196"/>
                <a:ext cx="3638899" cy="239996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59442" tIns="359442" rIns="359442" bIns="359442" numCol="1" spcCol="1270" anchor="t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2400" i="1" kern="1200" dirty="0">
                    <a:solidFill>
                      <a:schemeClr val="bg2">
                        <a:lumMod val="50000"/>
                      </a:schemeClr>
                    </a:solidFill>
                  </a:rPr>
                  <a:t>RQ2: By how much can the SOTA RS for Ekstra Bladet news?</a:t>
                </a:r>
                <a:endParaRPr lang="en-US" sz="2400" kern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93239655-51CC-FF3C-4948-894156A39F35}"/>
              </a:ext>
            </a:extLst>
          </p:cNvPr>
          <p:cNvGrpSpPr/>
          <p:nvPr/>
        </p:nvGrpSpPr>
        <p:grpSpPr>
          <a:xfrm>
            <a:off x="8153354" y="2148094"/>
            <a:ext cx="3638899" cy="3491631"/>
            <a:chOff x="8153354" y="2148094"/>
            <a:chExt cx="3638899" cy="349163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4B60301-4CB7-31CD-ED36-D8735C17312C}"/>
                </a:ext>
              </a:extLst>
            </p:cNvPr>
            <p:cNvGrpSpPr/>
            <p:nvPr/>
          </p:nvGrpSpPr>
          <p:grpSpPr>
            <a:xfrm>
              <a:off x="8153354" y="2148094"/>
              <a:ext cx="3638899" cy="1091669"/>
              <a:chOff x="7502644" y="327526"/>
              <a:chExt cx="3638899" cy="1091669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89F3A40-8381-3F60-0A52-87E242A44198}"/>
                  </a:ext>
                </a:extLst>
              </p:cNvPr>
              <p:cNvSpPr/>
              <p:nvPr/>
            </p:nvSpPr>
            <p:spPr>
              <a:xfrm>
                <a:off x="7502644" y="327526"/>
                <a:ext cx="3638899" cy="1091669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27083CC-02F1-38FF-FDCB-E73C5AAF1F7F}"/>
                  </a:ext>
                </a:extLst>
              </p:cNvPr>
              <p:cNvSpPr txBox="1"/>
              <p:nvPr/>
            </p:nvSpPr>
            <p:spPr>
              <a:xfrm>
                <a:off x="7502644" y="327526"/>
                <a:ext cx="3638899" cy="109166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87554" tIns="287554" rIns="287554" bIns="287554" numCol="1" spcCol="1270" anchor="ctr" anchorCtr="0">
                <a:noAutofit/>
              </a:bodyPr>
              <a:lstStyle/>
              <a:p>
                <a:pPr marL="0" lvl="0" indent="0" algn="ctr" defTabSz="1600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3600" b="1" i="1" kern="1200" dirty="0"/>
                  <a:t>3. Explainability</a:t>
                </a:r>
                <a:endParaRPr lang="en-US" sz="3600" kern="1200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12AD1B7-A539-250A-0EDC-AF125DD151EF}"/>
                </a:ext>
              </a:extLst>
            </p:cNvPr>
            <p:cNvGrpSpPr/>
            <p:nvPr/>
          </p:nvGrpSpPr>
          <p:grpSpPr>
            <a:xfrm>
              <a:off x="8153354" y="3239764"/>
              <a:ext cx="3638899" cy="2399961"/>
              <a:chOff x="7502644" y="1419196"/>
              <a:chExt cx="3638899" cy="2399961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8DC1289-819D-1F4E-7092-45C699356A74}"/>
                  </a:ext>
                </a:extLst>
              </p:cNvPr>
              <p:cNvSpPr/>
              <p:nvPr/>
            </p:nvSpPr>
            <p:spPr>
              <a:xfrm>
                <a:off x="7502644" y="1419196"/>
                <a:ext cx="3638899" cy="2399961"/>
              </a:xfrm>
              <a:prstGeom prst="rect">
                <a:avLst/>
              </a:prstGeom>
            </p:spPr>
            <p:style>
              <a:lnRef idx="2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9DB64C5-8694-198C-7B70-D800E4AF58E9}"/>
                  </a:ext>
                </a:extLst>
              </p:cNvPr>
              <p:cNvSpPr txBox="1"/>
              <p:nvPr/>
            </p:nvSpPr>
            <p:spPr>
              <a:xfrm>
                <a:off x="7502644" y="1419196"/>
                <a:ext cx="3638899" cy="239996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59442" tIns="359442" rIns="359442" bIns="359442" numCol="1" spcCol="1270" anchor="t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2400" i="1" kern="1200" dirty="0">
                    <a:solidFill>
                      <a:schemeClr val="bg2">
                        <a:lumMod val="50000"/>
                      </a:schemeClr>
                    </a:solidFill>
                  </a:rPr>
                  <a:t>RQ3: How can the predictions of RS based on deep neural nets best be explained?</a:t>
                </a:r>
                <a:endParaRPr lang="en-US" sz="2400" kern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A6FBD89-C695-26DE-8393-A8B792E296B6}"/>
              </a:ext>
            </a:extLst>
          </p:cNvPr>
          <p:cNvGrpSpPr/>
          <p:nvPr/>
        </p:nvGrpSpPr>
        <p:grpSpPr>
          <a:xfrm>
            <a:off x="399746" y="2156729"/>
            <a:ext cx="3638899" cy="3491631"/>
            <a:chOff x="399746" y="2156729"/>
            <a:chExt cx="3638899" cy="349163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FA14A8D-3862-7211-1EE1-B8B14F97E08F}"/>
                </a:ext>
              </a:extLst>
            </p:cNvPr>
            <p:cNvGrpSpPr/>
            <p:nvPr/>
          </p:nvGrpSpPr>
          <p:grpSpPr>
            <a:xfrm>
              <a:off x="399746" y="2156729"/>
              <a:ext cx="3638899" cy="1091669"/>
              <a:chOff x="9055" y="327526"/>
              <a:chExt cx="3638899" cy="1091669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AE83667-C043-784A-7693-2FA0ADD46816}"/>
                  </a:ext>
                </a:extLst>
              </p:cNvPr>
              <p:cNvSpPr/>
              <p:nvPr/>
            </p:nvSpPr>
            <p:spPr>
              <a:xfrm>
                <a:off x="9055" y="327526"/>
                <a:ext cx="3638899" cy="1091669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F1B7C38-2A9A-A0A8-13F7-5DA0372253A1}"/>
                  </a:ext>
                </a:extLst>
              </p:cNvPr>
              <p:cNvSpPr txBox="1"/>
              <p:nvPr/>
            </p:nvSpPr>
            <p:spPr>
              <a:xfrm>
                <a:off x="9055" y="327526"/>
                <a:ext cx="3638899" cy="1091669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87554" tIns="287554" rIns="287554" bIns="287554" numCol="1" spcCol="1270" anchor="ctr" anchorCtr="0">
                <a:noAutofit/>
              </a:bodyPr>
              <a:lstStyle/>
              <a:p>
                <a:pPr marL="0" lvl="0" indent="0" algn="ctr" defTabSz="1600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3600" b="1" i="1" kern="1200" dirty="0"/>
                  <a:t>1. Baseline</a:t>
                </a:r>
                <a:r>
                  <a:rPr lang="en-GB" sz="3600" i="1" kern="1200" dirty="0"/>
                  <a:t> </a:t>
                </a:r>
                <a:endParaRPr lang="en-US" sz="3600" kern="1200" dirty="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D4CD15A9-57C3-15CF-5359-6EA197310EB7}"/>
                </a:ext>
              </a:extLst>
            </p:cNvPr>
            <p:cNvGrpSpPr/>
            <p:nvPr/>
          </p:nvGrpSpPr>
          <p:grpSpPr>
            <a:xfrm>
              <a:off x="399746" y="3248399"/>
              <a:ext cx="3638899" cy="2399961"/>
              <a:chOff x="9055" y="1419196"/>
              <a:chExt cx="3638899" cy="239996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EAAA08D-0743-1381-7A31-8DBDB70E560A}"/>
                  </a:ext>
                </a:extLst>
              </p:cNvPr>
              <p:cNvSpPr/>
              <p:nvPr/>
            </p:nvSpPr>
            <p:spPr>
              <a:xfrm>
                <a:off x="9055" y="1419196"/>
                <a:ext cx="3638899" cy="2399961"/>
              </a:xfrm>
              <a:prstGeom prst="rect">
                <a:avLst/>
              </a:prstGeom>
            </p:spPr>
            <p:style>
              <a:lnRef idx="2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63751B3-8170-8DEE-472A-CBBC726BC1F4}"/>
                  </a:ext>
                </a:extLst>
              </p:cNvPr>
              <p:cNvSpPr txBox="1"/>
              <p:nvPr/>
            </p:nvSpPr>
            <p:spPr>
              <a:xfrm>
                <a:off x="9055" y="1419196"/>
                <a:ext cx="3638899" cy="239996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59442" tIns="359442" rIns="359442" bIns="359442" numCol="1" spcCol="1270" anchor="t" anchorCtr="0">
                <a:noAutofit/>
              </a:bodyPr>
              <a:lstStyle/>
              <a:p>
                <a:pPr marL="0" lvl="0" indent="0" algn="l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2400" i="1" kern="1200" dirty="0"/>
                  <a:t>RQ1: How well does state-of-the-art RS for news from the perform in a Ekstra Bladet setting?</a:t>
                </a:r>
                <a:endParaRPr lang="en-US" sz="2400" kern="1200" dirty="0"/>
              </a:p>
            </p:txBody>
          </p:sp>
        </p:grpSp>
      </p:grp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3D4299C6-9986-01A7-E8B4-92998570416E}"/>
              </a:ext>
            </a:extLst>
          </p:cNvPr>
          <p:cNvSpPr/>
          <p:nvPr/>
        </p:nvSpPr>
        <p:spPr>
          <a:xfrm>
            <a:off x="323894" y="1690688"/>
            <a:ext cx="3790603" cy="4386448"/>
          </a:xfrm>
          <a:prstGeom prst="roundRect">
            <a:avLst/>
          </a:prstGeom>
          <a:noFill/>
          <a:ln w="349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7BBA6F7-A27F-D97B-916B-5C1081556A4D}"/>
              </a:ext>
            </a:extLst>
          </p:cNvPr>
          <p:cNvSpPr txBox="1"/>
          <p:nvPr/>
        </p:nvSpPr>
        <p:spPr>
          <a:xfrm>
            <a:off x="399746" y="1716060"/>
            <a:ext cx="36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b="1" i="1" dirty="0"/>
              <a:t>Ongoing</a:t>
            </a:r>
          </a:p>
        </p:txBody>
      </p:sp>
    </p:spTree>
    <p:extLst>
      <p:ext uri="{BB962C8B-B14F-4D97-AF65-F5344CB8AC3E}">
        <p14:creationId xmlns:p14="http://schemas.microsoft.com/office/powerpoint/2010/main" val="18124381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F53F-249F-AF97-8BEB-B769A5F6C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RSS-DK – Supervisors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C96337-7EB3-9929-73D3-0826A9CC48C3}"/>
              </a:ext>
            </a:extLst>
          </p:cNvPr>
          <p:cNvSpPr txBox="1"/>
          <p:nvPr/>
        </p:nvSpPr>
        <p:spPr>
          <a:xfrm>
            <a:off x="2203334" y="5152276"/>
            <a:ext cx="199426" cy="398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DK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7C5E2C6-955E-B39B-827D-8975652ACF11}"/>
              </a:ext>
            </a:extLst>
          </p:cNvPr>
          <p:cNvGrpSpPr/>
          <p:nvPr/>
        </p:nvGrpSpPr>
        <p:grpSpPr>
          <a:xfrm>
            <a:off x="838200" y="2141700"/>
            <a:ext cx="2513103" cy="3287135"/>
            <a:chOff x="336427" y="2141700"/>
            <a:chExt cx="2513103" cy="3287135"/>
          </a:xfrm>
        </p:grpSpPr>
        <p:pic>
          <p:nvPicPr>
            <p:cNvPr id="11" name="Picture 2" descr="Jes Frellsen">
              <a:extLst>
                <a:ext uri="{FF2B5EF4-FFF2-40B4-BE49-F238E27FC236}">
                  <a16:creationId xmlns:a16="http://schemas.microsoft.com/office/drawing/2014/main" id="{5AB28FB0-0764-F177-50C9-92A08D5B95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6427" y="2141700"/>
              <a:ext cx="2513103" cy="25131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B15474-9AF1-6832-50B5-03411C49721A}"/>
                </a:ext>
              </a:extLst>
            </p:cNvPr>
            <p:cNvSpPr txBox="1"/>
            <p:nvPr/>
          </p:nvSpPr>
          <p:spPr>
            <a:xfrm>
              <a:off x="336427" y="4659394"/>
              <a:ext cx="251310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Jes</a:t>
              </a:r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GB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Frellsen</a:t>
              </a:r>
              <a:endParaRPr lang="en-GB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Assoc. Prof.</a:t>
              </a:r>
            </a:p>
            <a:p>
              <a:pPr algn="ctr"/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  <a:hlinkClick r:id="rId4"/>
                </a:rPr>
                <a:t>jefr@dtu.dk</a:t>
              </a:r>
              <a:endParaRPr lang="en-DK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14A0001-5FD2-236E-FD83-81D609BB9ED9}"/>
              </a:ext>
            </a:extLst>
          </p:cNvPr>
          <p:cNvGrpSpPr/>
          <p:nvPr/>
        </p:nvGrpSpPr>
        <p:grpSpPr>
          <a:xfrm>
            <a:off x="3658091" y="2267834"/>
            <a:ext cx="2203990" cy="3407223"/>
            <a:chOff x="3454322" y="2267834"/>
            <a:chExt cx="2203990" cy="3407223"/>
          </a:xfrm>
        </p:grpSpPr>
        <p:pic>
          <p:nvPicPr>
            <p:cNvPr id="13" name="Picture 6" descr="Profile photo of Kasper Lindskow">
              <a:extLst>
                <a:ext uri="{FF2B5EF4-FFF2-40B4-BE49-F238E27FC236}">
                  <a16:creationId xmlns:a16="http://schemas.microsoft.com/office/drawing/2014/main" id="{28B469D6-4C3E-EDB5-5A3F-28370DAFB64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05" t="16776" r="10894"/>
            <a:stretch/>
          </p:blipFill>
          <p:spPr bwMode="auto">
            <a:xfrm>
              <a:off x="3454322" y="2267834"/>
              <a:ext cx="2203990" cy="24112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A83442C-6F6D-729B-5F3B-86295A279E0D}"/>
                </a:ext>
              </a:extLst>
            </p:cNvPr>
            <p:cNvSpPr txBox="1"/>
            <p:nvPr/>
          </p:nvSpPr>
          <p:spPr>
            <a:xfrm>
              <a:off x="3454322" y="4659394"/>
              <a:ext cx="220398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Kasper </a:t>
              </a:r>
              <a:r>
                <a:rPr lang="en-GB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Lindskow</a:t>
              </a:r>
              <a:endParaRPr lang="en-GB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Head of Research and Innovation at EB</a:t>
              </a:r>
            </a:p>
            <a:p>
              <a:pPr algn="ctr"/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  <a:hlinkClick r:id="rId6"/>
                </a:rPr>
                <a:t>kasper.lindskow@eb.dk</a:t>
              </a:r>
              <a:endParaRPr lang="en-GB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94CB4B2-864A-739C-FE46-E254B235A65E}"/>
              </a:ext>
            </a:extLst>
          </p:cNvPr>
          <p:cNvGrpSpPr/>
          <p:nvPr/>
        </p:nvGrpSpPr>
        <p:grpSpPr>
          <a:xfrm>
            <a:off x="6168868" y="2267834"/>
            <a:ext cx="2515953" cy="3429472"/>
            <a:chOff x="6263102" y="2267834"/>
            <a:chExt cx="2515953" cy="3429472"/>
          </a:xfrm>
        </p:grpSpPr>
        <p:pic>
          <p:nvPicPr>
            <p:cNvPr id="12" name="Picture 4" descr="Michael Riis Andersen">
              <a:extLst>
                <a:ext uri="{FF2B5EF4-FFF2-40B4-BE49-F238E27FC236}">
                  <a16:creationId xmlns:a16="http://schemas.microsoft.com/office/drawing/2014/main" id="{7F5C48E8-42EA-5662-D20F-7EF392C9FD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63104" y="2267834"/>
              <a:ext cx="2457921" cy="24003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D8805B4-ADAB-5074-D6B0-27677ECB473D}"/>
                </a:ext>
              </a:extLst>
            </p:cNvPr>
            <p:cNvSpPr txBox="1"/>
            <p:nvPr/>
          </p:nvSpPr>
          <p:spPr>
            <a:xfrm>
              <a:off x="6263102" y="4650866"/>
              <a:ext cx="2515953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Michael Riis Andersen</a:t>
              </a:r>
            </a:p>
            <a:p>
              <a:pPr algn="ctr"/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Assoc. Prof.</a:t>
              </a:r>
            </a:p>
            <a:p>
              <a:pPr algn="ctr"/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  <a:hlinkClick r:id="rId8"/>
                </a:rPr>
                <a:t>miri@dtu.dk</a:t>
              </a:r>
              <a:endParaRPr lang="en-GB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797CDB0-E6C5-8A8F-9C46-EB8CD95B6A76}"/>
              </a:ext>
            </a:extLst>
          </p:cNvPr>
          <p:cNvGrpSpPr/>
          <p:nvPr/>
        </p:nvGrpSpPr>
        <p:grpSpPr>
          <a:xfrm>
            <a:off x="8991611" y="2166979"/>
            <a:ext cx="2457921" cy="3253327"/>
            <a:chOff x="9325817" y="2166979"/>
            <a:chExt cx="2457921" cy="3253327"/>
          </a:xfrm>
        </p:grpSpPr>
        <p:pic>
          <p:nvPicPr>
            <p:cNvPr id="14" name="Picture 14">
              <a:extLst>
                <a:ext uri="{FF2B5EF4-FFF2-40B4-BE49-F238E27FC236}">
                  <a16:creationId xmlns:a16="http://schemas.microsoft.com/office/drawing/2014/main" id="{4951D708-93BC-7F35-546E-3FC2DDED9A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9325817" y="2166979"/>
              <a:ext cx="2457921" cy="24892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1FD74C-C2D7-8B25-181F-20752F0A11AE}"/>
                </a:ext>
              </a:extLst>
            </p:cNvPr>
            <p:cNvSpPr txBox="1"/>
            <p:nvPr/>
          </p:nvSpPr>
          <p:spPr>
            <a:xfrm>
              <a:off x="9325817" y="4650865"/>
              <a:ext cx="24579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Lars Kai Hansen</a:t>
              </a:r>
            </a:p>
            <a:p>
              <a:pPr algn="ctr"/>
              <a:r>
                <a:rPr lang="en-GB" sz="1400" dirty="0">
                  <a:latin typeface="Arial" panose="020B0604020202020204" pitchFamily="34" charset="0"/>
                  <a:cs typeface="Arial" panose="020B0604020202020204" pitchFamily="34" charset="0"/>
                </a:rPr>
                <a:t>Prof.</a:t>
              </a:r>
            </a:p>
            <a:p>
              <a:pPr algn="ctr"/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  <a:hlinkClick r:id="rId4"/>
                </a:rPr>
                <a:t>lkai@dtu.dk</a:t>
              </a:r>
              <a:endParaRPr lang="en-DK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321135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2B256-882C-CB4B-BE8D-77D506789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DK" dirty="0"/>
              <a:t>News Recommendations – Challenges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F9C70F-64FB-324C-BD2E-101F2083437D}"/>
              </a:ext>
            </a:extLst>
          </p:cNvPr>
          <p:cNvSpPr txBox="1"/>
          <p:nvPr/>
        </p:nvSpPr>
        <p:spPr>
          <a:xfrm>
            <a:off x="9506692" y="6159770"/>
            <a:ext cx="24338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DK" sz="1100" i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0" name="Content Placeholder 2">
            <a:extLst>
              <a:ext uri="{FF2B5EF4-FFF2-40B4-BE49-F238E27FC236}">
                <a16:creationId xmlns:a16="http://schemas.microsoft.com/office/drawing/2014/main" id="{A7FFF74C-8B98-4FAE-B81A-B5D71A70AA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6479323"/>
              </p:ext>
            </p:extLst>
          </p:nvPr>
        </p:nvGraphicFramePr>
        <p:xfrm>
          <a:off x="543305" y="1950870"/>
          <a:ext cx="1110234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464581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AC716-6019-5A9C-9C66-FBD7ED39E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MIND Challenge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CEEE4CB-878C-7025-01D1-D9DECE050B9A}"/>
              </a:ext>
            </a:extLst>
          </p:cNvPr>
          <p:cNvGrpSpPr/>
          <p:nvPr/>
        </p:nvGrpSpPr>
        <p:grpSpPr>
          <a:xfrm>
            <a:off x="1775459" y="2801813"/>
            <a:ext cx="4182291" cy="3267842"/>
            <a:chOff x="6771462" y="2594538"/>
            <a:chExt cx="4182291" cy="326784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9EF417D-DDAC-012B-7E4A-50EE4D8A0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71462" y="4165486"/>
              <a:ext cx="4182291" cy="1696894"/>
            </a:xfrm>
            <a:prstGeom prst="rect">
              <a:avLst/>
            </a:prstGeom>
          </p:spPr>
        </p:pic>
        <p:pic>
          <p:nvPicPr>
            <p:cNvPr id="2052" name="Picture 4" descr="Dataset Icons - Free SVG &amp; PNG Dataset Images - Noun Project">
              <a:extLst>
                <a:ext uri="{FF2B5EF4-FFF2-40B4-BE49-F238E27FC236}">
                  <a16:creationId xmlns:a16="http://schemas.microsoft.com/office/drawing/2014/main" id="{3911E5E7-0264-6C77-7A60-123BA80150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9496" y="2594538"/>
              <a:ext cx="2174682" cy="21746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BB5E5D8F-DD0B-7CFB-7BD7-6B9447FCA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234252" y="3504846"/>
            <a:ext cx="5165814" cy="2564809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302114F-C019-A430-FE33-C0D0457E8DEB}"/>
              </a:ext>
            </a:extLst>
          </p:cNvPr>
          <p:cNvGrpSpPr/>
          <p:nvPr/>
        </p:nvGrpSpPr>
        <p:grpSpPr>
          <a:xfrm>
            <a:off x="4068992" y="1856375"/>
            <a:ext cx="4054015" cy="872881"/>
            <a:chOff x="2851259" y="1928932"/>
            <a:chExt cx="4054015" cy="872881"/>
          </a:xfrm>
        </p:grpSpPr>
        <p:pic>
          <p:nvPicPr>
            <p:cNvPr id="2050" name="Picture 2" descr="Stort udvalg af Microsoft hos PC-Lager | Stort udvalg, lave priser og  service i topklasse | Fri fragt over 1000kr.">
              <a:extLst>
                <a:ext uri="{FF2B5EF4-FFF2-40B4-BE49-F238E27FC236}">
                  <a16:creationId xmlns:a16="http://schemas.microsoft.com/office/drawing/2014/main" id="{754A03B0-AF09-C933-FBB1-62A58602BFB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8320"/>
            <a:stretch/>
          </p:blipFill>
          <p:spPr bwMode="auto">
            <a:xfrm>
              <a:off x="2851259" y="1928932"/>
              <a:ext cx="888897" cy="8728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backgound image">
              <a:extLst>
                <a:ext uri="{FF2B5EF4-FFF2-40B4-BE49-F238E27FC236}">
                  <a16:creationId xmlns:a16="http://schemas.microsoft.com/office/drawing/2014/main" id="{3994F135-9B25-77AE-6F47-12CA90A181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60834" y="1936448"/>
              <a:ext cx="3044440" cy="8653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7692016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1FAE5-6819-3000-9829-1961A539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1" dirty="0"/>
              <a:t>Do Recommendation Systems Generalize Across News Domains?</a:t>
            </a:r>
            <a:endParaRPr lang="en-DK" i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F76B734-2B51-8837-92F5-352AA74F3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1265"/>
            <a:ext cx="6771624" cy="4351338"/>
          </a:xfrm>
        </p:spPr>
        <p:txBody>
          <a:bodyPr>
            <a:normAutofit/>
          </a:bodyPr>
          <a:lstStyle/>
          <a:p>
            <a:r>
              <a:rPr lang="en-DK" b="1" i="1" dirty="0"/>
              <a:t>Benchmark paper</a:t>
            </a:r>
          </a:p>
          <a:p>
            <a:pPr lvl="1"/>
            <a:r>
              <a:rPr lang="en-DK" dirty="0"/>
              <a:t>Baseline for future work</a:t>
            </a:r>
          </a:p>
          <a:p>
            <a:r>
              <a:rPr lang="en-DK" i="1" dirty="0"/>
              <a:t>Submitted to RecSys 2022 (Seattle)</a:t>
            </a:r>
          </a:p>
          <a:p>
            <a:pPr lvl="1"/>
            <a:r>
              <a:rPr lang="en-DK" i="1" dirty="0"/>
              <a:t>Not Accepted</a:t>
            </a:r>
          </a:p>
        </p:txBody>
      </p:sp>
      <p:pic>
        <p:nvPicPr>
          <p:cNvPr id="13" name="Content Placeholder 9" descr="Text&#10;&#10;Description automatically generated">
            <a:extLst>
              <a:ext uri="{FF2B5EF4-FFF2-40B4-BE49-F238E27FC236}">
                <a16:creationId xmlns:a16="http://schemas.microsoft.com/office/drawing/2014/main" id="{AE0F02D8-58B5-0445-38AC-5DD2D2D52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9824" y="1981265"/>
            <a:ext cx="336660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0702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771</Words>
  <Application>Microsoft Macintosh PowerPoint</Application>
  <PresentationFormat>Widescreen</PresentationFormat>
  <Paragraphs>125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Abadi</vt:lpstr>
      <vt:lpstr>Arial</vt:lpstr>
      <vt:lpstr>Calibri</vt:lpstr>
      <vt:lpstr>Conv_Akk_Pro</vt:lpstr>
      <vt:lpstr>Office Theme</vt:lpstr>
      <vt:lpstr>RecSys – DK</vt:lpstr>
      <vt:lpstr>Agenda</vt:lpstr>
      <vt:lpstr>PowerPoint Presentation</vt:lpstr>
      <vt:lpstr>Platform Intelligence News</vt:lpstr>
      <vt:lpstr>Research Questions</vt:lpstr>
      <vt:lpstr>RSS-DK – Supervisors</vt:lpstr>
      <vt:lpstr>News Recommendations – Challenges</vt:lpstr>
      <vt:lpstr>MIND Challenge </vt:lpstr>
      <vt:lpstr>Do Recommendation Systems Generalize Across News Domains?</vt:lpstr>
      <vt:lpstr>Do Recommendation Systems Generalize Across News Domains?</vt:lpstr>
      <vt:lpstr>General Recommendation Methods</vt:lpstr>
      <vt:lpstr>News Recommendation Methods</vt:lpstr>
      <vt:lpstr>Have we missed something?</vt:lpstr>
      <vt:lpstr>Today…</vt:lpstr>
      <vt:lpstr>Open-source Dataset</vt:lpstr>
      <vt:lpstr>Evaluation Framework</vt:lpstr>
      <vt:lpstr>Transparency…</vt:lpstr>
      <vt:lpstr>Accountability…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RecSys - DK</dc:title>
  <dc:creator>Johannes Kruse</dc:creator>
  <cp:lastModifiedBy>Johannes Kruse</cp:lastModifiedBy>
  <cp:revision>5</cp:revision>
  <dcterms:created xsi:type="dcterms:W3CDTF">2022-11-09T14:29:21Z</dcterms:created>
  <dcterms:modified xsi:type="dcterms:W3CDTF">2022-11-10T16:21:02Z</dcterms:modified>
</cp:coreProperties>
</file>

<file path=docProps/thumbnail.jpeg>
</file>